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7" r:id="rId4"/>
    <p:sldMasterId id="2147493481" r:id="rId5"/>
    <p:sldMasterId id="2147493459" r:id="rId6"/>
    <p:sldMasterId id="2147493461" r:id="rId7"/>
    <p:sldMasterId id="2147493463" r:id="rId8"/>
    <p:sldMasterId id="2147493465" r:id="rId9"/>
    <p:sldMasterId id="2147493469" r:id="rId10"/>
    <p:sldMasterId id="2147493479" r:id="rId11"/>
    <p:sldMasterId id="2147493483" r:id="rId12"/>
  </p:sldMasterIdLst>
  <p:notesMasterIdLst>
    <p:notesMasterId r:id="rId58"/>
  </p:notesMasterIdLst>
  <p:sldIdLst>
    <p:sldId id="257" r:id="rId13"/>
    <p:sldId id="262" r:id="rId14"/>
    <p:sldId id="301" r:id="rId15"/>
    <p:sldId id="311" r:id="rId16"/>
    <p:sldId id="302" r:id="rId17"/>
    <p:sldId id="304" r:id="rId18"/>
    <p:sldId id="305" r:id="rId19"/>
    <p:sldId id="303" r:id="rId20"/>
    <p:sldId id="312" r:id="rId21"/>
    <p:sldId id="306" r:id="rId22"/>
    <p:sldId id="307" r:id="rId23"/>
    <p:sldId id="308" r:id="rId24"/>
    <p:sldId id="344" r:id="rId25"/>
    <p:sldId id="345" r:id="rId26"/>
    <p:sldId id="346" r:id="rId27"/>
    <p:sldId id="313" r:id="rId28"/>
    <p:sldId id="309" r:id="rId29"/>
    <p:sldId id="348" r:id="rId30"/>
    <p:sldId id="349" r:id="rId31"/>
    <p:sldId id="350" r:id="rId32"/>
    <p:sldId id="315" r:id="rId33"/>
    <p:sldId id="316" r:id="rId34"/>
    <p:sldId id="317" r:id="rId35"/>
    <p:sldId id="318" r:id="rId36"/>
    <p:sldId id="329" r:id="rId37"/>
    <p:sldId id="321" r:id="rId38"/>
    <p:sldId id="322" r:id="rId39"/>
    <p:sldId id="323" r:id="rId40"/>
    <p:sldId id="326" r:id="rId41"/>
    <p:sldId id="327" r:id="rId42"/>
    <p:sldId id="328" r:id="rId43"/>
    <p:sldId id="324" r:id="rId44"/>
    <p:sldId id="331" r:id="rId45"/>
    <p:sldId id="330" r:id="rId46"/>
    <p:sldId id="332" r:id="rId47"/>
    <p:sldId id="333" r:id="rId48"/>
    <p:sldId id="334" r:id="rId49"/>
    <p:sldId id="335" r:id="rId50"/>
    <p:sldId id="343" r:id="rId51"/>
    <p:sldId id="340" r:id="rId52"/>
    <p:sldId id="338" r:id="rId53"/>
    <p:sldId id="341" r:id="rId54"/>
    <p:sldId id="342" r:id="rId55"/>
    <p:sldId id="279" r:id="rId56"/>
    <p:sldId id="347"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62E"/>
    <a:srgbClr val="00A19A"/>
    <a:srgbClr val="009640"/>
    <a:srgbClr val="009EE2"/>
    <a:srgbClr val="0055B7"/>
    <a:srgbClr val="002C9B"/>
    <a:srgbClr val="5D0C8B"/>
    <a:srgbClr val="E5007E"/>
    <a:srgbClr val="FF4C00"/>
    <a:srgbClr val="82BC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78941" autoAdjust="0"/>
  </p:normalViewPr>
  <p:slideViewPr>
    <p:cSldViewPr snapToGrid="0" snapToObjects="1">
      <p:cViewPr>
        <p:scale>
          <a:sx n="100" d="100"/>
          <a:sy n="100" d="100"/>
        </p:scale>
        <p:origin x="-787" y="-19"/>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EDFAC8-5991-3145-9793-9A313C8FA165}" type="datetimeFigureOut">
              <a:rPr lang="en-US" smtClean="0"/>
              <a:t>6/25/2014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73DDA-7232-1E41-9A12-ECB93A71EA0E}" type="slidenum">
              <a:rPr lang="en-US" smtClean="0"/>
              <a:t>‹#›</a:t>
            </a:fld>
            <a:endParaRPr lang="en-US"/>
          </a:p>
        </p:txBody>
      </p:sp>
    </p:spTree>
    <p:extLst>
      <p:ext uri="{BB962C8B-B14F-4D97-AF65-F5344CB8AC3E}">
        <p14:creationId xmlns:p14="http://schemas.microsoft.com/office/powerpoint/2010/main" val="4124804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773DDA-7232-1E41-9A12-ECB93A71EA0E}" type="slidenum">
              <a:rPr lang="en-US" smtClean="0"/>
              <a:t>1</a:t>
            </a:fld>
            <a:endParaRPr lang="en-US"/>
          </a:p>
        </p:txBody>
      </p:sp>
    </p:spTree>
    <p:extLst>
      <p:ext uri="{BB962C8B-B14F-4D97-AF65-F5344CB8AC3E}">
        <p14:creationId xmlns:p14="http://schemas.microsoft.com/office/powerpoint/2010/main" val="175713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Taping</a:t>
            </a:r>
            <a:r>
              <a:rPr lang="en-GB" baseline="0" dirty="0" smtClean="0"/>
              <a:t> a tag or reader is much like clicking a shortened URL in terms of security risks.</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12</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14</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15</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Applets are the applications that run on the Secure</a:t>
            </a:r>
            <a:r>
              <a:rPr lang="en-GB" baseline="0" dirty="0" smtClean="0"/>
              <a:t> Element / Smart card.</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17</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50721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SoC</a:t>
            </a:r>
            <a:r>
              <a:rPr lang="en-GB" baseline="0" dirty="0" smtClean="0"/>
              <a:t> = System on chip – http://en.wikipedia.org/wiki/System_on_a_chip</a:t>
            </a:r>
          </a:p>
          <a:p>
            <a:r>
              <a:rPr lang="en-GB" baseline="0" dirty="0" smtClean="0"/>
              <a:t>The Apps Core refers to where the mobile OS and applications run, as opposed to the modem core / baseband processor.</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0721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50721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Secusmart</a:t>
            </a:r>
            <a:r>
              <a:rPr lang="en-GB" dirty="0" smtClean="0"/>
              <a:t> uses an SD</a:t>
            </a:r>
            <a:r>
              <a:rPr lang="en-GB" baseline="0" dirty="0" smtClean="0"/>
              <a:t> card for secure Voice – used by German government.</a:t>
            </a:r>
          </a:p>
          <a:p>
            <a:r>
              <a:rPr lang="en-GB" baseline="0" dirty="0" smtClean="0"/>
              <a:t>Root of trust is controlled by Germany, not by hardware manufacturer (BlackBerry in Canada) or the MNO.</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21</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22</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Global Platform also</a:t>
            </a:r>
            <a:r>
              <a:rPr lang="en-GB" baseline="0" dirty="0" smtClean="0"/>
              <a:t> owns the TEE standard, donated by ARM. But TEE doesn’t support Secure Elements</a:t>
            </a:r>
            <a:r>
              <a:rPr lang="en-GB" baseline="0" dirty="0" smtClean="0"/>
              <a:t>…</a:t>
            </a:r>
          </a:p>
          <a:p>
            <a:endParaRPr lang="en-GB" baseline="0" dirty="0" smtClean="0"/>
          </a:p>
          <a:p>
            <a:r>
              <a:rPr lang="en-GB" baseline="0" dirty="0" smtClean="0"/>
              <a:t>More Info: http://www.globalplatform.org/specificationscard.asp </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23</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Recently been playing around with LTC mining using FPGAs, interested in chatting to people about that.</a:t>
            </a:r>
          </a:p>
          <a:p>
            <a:endParaRPr lang="en-GB" dirty="0" smtClean="0"/>
          </a:p>
          <a:p>
            <a:r>
              <a:rPr lang="en-GB" dirty="0" smtClean="0"/>
              <a:t>This presentation is based on experiences during the development of BlackBerry OS 10</a:t>
            </a:r>
            <a:r>
              <a:rPr lang="en-GB" baseline="0" dirty="0" smtClean="0"/>
              <a:t> over the past 2 years.</a:t>
            </a:r>
          </a:p>
          <a:p>
            <a:r>
              <a:rPr lang="en-GB" baseline="0" dirty="0" smtClean="0"/>
              <a:t>There are some restrictions on what I can say. E.g. no dropping 0h </a:t>
            </a:r>
            <a:r>
              <a:rPr lang="en-GB" baseline="0" dirty="0" smtClean="0"/>
              <a:t>day, my employer wouldn’t be keen on that.</a:t>
            </a:r>
            <a:endParaRPr lang="en-US" dirty="0" smtClean="0"/>
          </a:p>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TSM operations sometimes</a:t>
            </a:r>
            <a:r>
              <a:rPr lang="en-GB" baseline="0" dirty="0" smtClean="0"/>
              <a:t> </a:t>
            </a:r>
            <a:r>
              <a:rPr lang="en-GB" dirty="0" smtClean="0"/>
              <a:t>referred to as Card Content Management (CCM)</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24</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TSM operations sometimes</a:t>
            </a:r>
            <a:r>
              <a:rPr lang="en-GB" baseline="0" dirty="0" smtClean="0"/>
              <a:t> </a:t>
            </a:r>
            <a:r>
              <a:rPr lang="en-GB" dirty="0" smtClean="0"/>
              <a:t>referred to as Card Content Management (CCM)</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26</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A52E9CD6-1D58-4B2F-A886-E593840159FC}" type="slidenum">
              <a:rPr lang="en-US"/>
              <a:pPr/>
              <a:t>27</a:t>
            </a:fld>
            <a:endParaRPr lang="en-US"/>
          </a:p>
        </p:txBody>
      </p:sp>
      <p:sp>
        <p:nvSpPr>
          <p:cNvPr id="61441" name="Rectangle 1"/>
          <p:cNvSpPr txBox="1">
            <a:spLocks noGrp="1" noRot="1" noChangeAspect="1" noChangeArrowheads="1"/>
          </p:cNvSpPr>
          <p:nvPr>
            <p:ph type="sldImg"/>
          </p:nvPr>
        </p:nvSpPr>
        <p:spPr bwMode="auto">
          <a:xfrm>
            <a:off x="382588" y="685800"/>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919" y="4344767"/>
            <a:ext cx="5028164" cy="4113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28</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A52E9CD6-1D58-4B2F-A886-E593840159FC}" type="slidenum">
              <a:rPr lang="en-US"/>
              <a:pPr/>
              <a:t>29</a:t>
            </a:fld>
            <a:endParaRPr lang="en-US"/>
          </a:p>
        </p:txBody>
      </p:sp>
      <p:sp>
        <p:nvSpPr>
          <p:cNvPr id="61441" name="Rectangle 1"/>
          <p:cNvSpPr txBox="1">
            <a:spLocks noGrp="1" noRot="1" noChangeAspect="1" noChangeArrowheads="1"/>
          </p:cNvSpPr>
          <p:nvPr>
            <p:ph type="sldImg"/>
          </p:nvPr>
        </p:nvSpPr>
        <p:spPr bwMode="auto">
          <a:xfrm>
            <a:off x="382588" y="685800"/>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919" y="4344767"/>
            <a:ext cx="5028164" cy="4113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30</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Options… I’ve</a:t>
            </a:r>
            <a:r>
              <a:rPr lang="en-GB" baseline="0" dirty="0" smtClean="0"/>
              <a:t> not personally used these, so I can’t recommend them, but others have had success.</a:t>
            </a:r>
            <a:endParaRPr lang="en-GB" dirty="0" smtClean="0"/>
          </a:p>
          <a:p>
            <a:endParaRPr lang="en-GB" dirty="0" smtClean="0"/>
          </a:p>
          <a:p>
            <a:r>
              <a:rPr lang="en-GB" dirty="0" smtClean="0"/>
              <a:t>1) </a:t>
            </a:r>
            <a:r>
              <a:rPr lang="en-GB" dirty="0" err="1" smtClean="0"/>
              <a:t>Osmocom</a:t>
            </a:r>
            <a:r>
              <a:rPr lang="en-GB" dirty="0" smtClean="0"/>
              <a:t> </a:t>
            </a:r>
            <a:r>
              <a:rPr lang="en-GB" dirty="0" err="1" smtClean="0"/>
              <a:t>SIMtrace</a:t>
            </a:r>
            <a:endParaRPr lang="en-GB" dirty="0" smtClean="0"/>
          </a:p>
          <a:p>
            <a:r>
              <a:rPr lang="en-GB" dirty="0" smtClean="0"/>
              <a:t>Costs €90.</a:t>
            </a:r>
            <a:endParaRPr lang="en-GB" dirty="0" smtClean="0"/>
          </a:p>
          <a:p>
            <a:r>
              <a:rPr lang="en-US" dirty="0" smtClean="0"/>
              <a:t>http://bb.osmocom.org/trac/wiki/SIMtrace</a:t>
            </a:r>
          </a:p>
          <a:p>
            <a:r>
              <a:rPr lang="en-GB" dirty="0" smtClean="0"/>
              <a:t>Can do passive </a:t>
            </a:r>
            <a:r>
              <a:rPr lang="en-GB" dirty="0" smtClean="0"/>
              <a:t>snooping;</a:t>
            </a:r>
            <a:r>
              <a:rPr lang="en-GB" baseline="0" dirty="0" smtClean="0"/>
              <a:t> MITM </a:t>
            </a:r>
            <a:r>
              <a:rPr lang="en-GB" baseline="0" dirty="0" smtClean="0"/>
              <a:t>is possible, but not </a:t>
            </a:r>
            <a:r>
              <a:rPr lang="en-GB" baseline="0" dirty="0" smtClean="0"/>
              <a:t>implemented (AFAIK).</a:t>
            </a:r>
          </a:p>
          <a:p>
            <a:endParaRPr lang="en-GB" baseline="0" dirty="0" smtClean="0"/>
          </a:p>
          <a:p>
            <a:r>
              <a:rPr lang="en-GB" baseline="0" dirty="0" smtClean="0"/>
              <a:t>2) </a:t>
            </a:r>
            <a:r>
              <a:rPr lang="en-GB" baseline="0" dirty="0" err="1" smtClean="0"/>
              <a:t>Bladox</a:t>
            </a:r>
            <a:r>
              <a:rPr lang="en-GB" baseline="0" dirty="0" smtClean="0"/>
              <a:t> Turbo </a:t>
            </a:r>
            <a:r>
              <a:rPr lang="en-GB" baseline="0" dirty="0" err="1" smtClean="0"/>
              <a:t>Lite</a:t>
            </a:r>
            <a:r>
              <a:rPr lang="en-GB" baseline="0" dirty="0" smtClean="0"/>
              <a:t> 2</a:t>
            </a:r>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Costs €49.</a:t>
            </a:r>
            <a:endParaRPr lang="en-GB" baseline="0" dirty="0" smtClean="0"/>
          </a:p>
          <a:p>
            <a:r>
              <a:rPr lang="en-GB" baseline="0" dirty="0" smtClean="0"/>
              <a:t>http://www.bladox.com/prod_lite_2.php</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31</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the encoding of</a:t>
            </a:r>
            <a:r>
              <a:rPr lang="en-GB" baseline="0" dirty="0" smtClean="0"/>
              <a:t> a filtered APDU in different versions of the standard.</a:t>
            </a:r>
          </a:p>
          <a:p>
            <a:r>
              <a:rPr lang="en-GB" baseline="0" dirty="0" smtClean="0"/>
              <a:t>Not clear if it’s a flag or an absolute value, but getting it wrong completely breaks the access control </a:t>
            </a:r>
            <a:r>
              <a:rPr lang="en-GB" baseline="0" dirty="0" smtClean="0"/>
              <a:t>model, since you could slip past a SELECT [by name] APDU that should be filtered.</a:t>
            </a:r>
            <a:endParaRPr lang="en-GB" baseline="0" dirty="0" smtClean="0"/>
          </a:p>
          <a:p>
            <a:r>
              <a:rPr lang="en-GB" baseline="0" dirty="0" smtClean="0"/>
              <a:t>There were two of these checks in the BB10 codebase, both treated it a different </a:t>
            </a:r>
            <a:r>
              <a:rPr lang="en-GB" baseline="0" dirty="0" smtClean="0"/>
              <a:t>way (one as a flag, the other as an absolute value).</a:t>
            </a:r>
            <a:endParaRPr lang="en-GB" baseline="0" dirty="0" smtClean="0"/>
          </a:p>
          <a:p>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I can talk about this bug, because it didn’t affect BlackBerry devices and the problem was resolved a good while ago in GP 2.2. It</a:t>
            </a:r>
            <a:r>
              <a:rPr lang="en-GB" baseline="0" dirty="0" smtClean="0"/>
              <a:t> only affected GP 2.1.1, which no mobile device should be using.</a:t>
            </a:r>
            <a:endParaRPr lang="en-US" dirty="0" smtClean="0"/>
          </a:p>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32</a:t>
            </a:fld>
            <a:endParaRPr lang="en-US"/>
          </a:p>
        </p:txBody>
      </p:sp>
    </p:spTree>
    <p:extLst>
      <p:ext uri="{BB962C8B-B14F-4D97-AF65-F5344CB8AC3E}">
        <p14:creationId xmlns:p14="http://schemas.microsoft.com/office/powerpoint/2010/main" val="1271559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33</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A52E9CD6-1D58-4B2F-A886-E593840159FC}" type="slidenum">
              <a:rPr lang="en-US"/>
              <a:pPr/>
              <a:t>34</a:t>
            </a:fld>
            <a:endParaRPr lang="en-US"/>
          </a:p>
        </p:txBody>
      </p:sp>
      <p:sp>
        <p:nvSpPr>
          <p:cNvPr id="61441" name="Rectangle 1"/>
          <p:cNvSpPr txBox="1">
            <a:spLocks noGrp="1" noRot="1" noChangeAspect="1" noChangeArrowheads="1"/>
          </p:cNvSpPr>
          <p:nvPr>
            <p:ph type="sldImg"/>
          </p:nvPr>
        </p:nvSpPr>
        <p:spPr bwMode="auto">
          <a:xfrm>
            <a:off x="382588" y="685800"/>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919" y="4344767"/>
            <a:ext cx="5028164" cy="4113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0" dirty="0" smtClean="0">
                <a:latin typeface="Trade Gothic Next LT Pro Lt"/>
                <a:ea typeface="MS PGothic"/>
                <a:cs typeface="MS PGothic"/>
              </a:rPr>
              <a:t>Premise: There’s more to NFC than just radio, focus</a:t>
            </a:r>
            <a:r>
              <a:rPr lang="en-GB" sz="1200" kern="0" baseline="0" dirty="0" smtClean="0">
                <a:latin typeface="Trade Gothic Next LT Pro Lt"/>
                <a:ea typeface="MS PGothic"/>
                <a:cs typeface="MS PGothic"/>
              </a:rPr>
              <a:t> on secure element security.</a:t>
            </a:r>
          </a:p>
          <a:p>
            <a:endParaRPr lang="en-GB" sz="1200" kern="0" baseline="0" dirty="0" smtClean="0">
              <a:latin typeface="Trade Gothic Next LT Pro Lt"/>
              <a:ea typeface="MS PGothic"/>
            </a:endParaRPr>
          </a:p>
          <a:p>
            <a:r>
              <a:rPr lang="en-GB" sz="1200" kern="0" baseline="0" dirty="0" smtClean="0">
                <a:latin typeface="Trade Gothic Next LT Pro Lt"/>
                <a:ea typeface="MS PGothic"/>
              </a:rPr>
              <a:t>45mins – 1 hr. Can take questions at any point.</a:t>
            </a:r>
            <a:endParaRPr lang="en-GB" dirty="0" smtClean="0"/>
          </a:p>
        </p:txBody>
      </p:sp>
      <p:sp>
        <p:nvSpPr>
          <p:cNvPr id="4" name="Slide Number Placeholder 3"/>
          <p:cNvSpPr>
            <a:spLocks noGrp="1"/>
          </p:cNvSpPr>
          <p:nvPr>
            <p:ph type="sldNum" sz="quarter" idx="10"/>
          </p:nvPr>
        </p:nvSpPr>
        <p:spPr/>
        <p:txBody>
          <a:bodyPr/>
          <a:lstStyle/>
          <a:p>
            <a:fld id="{E4773DDA-7232-1E41-9A12-ECB93A71EA0E}" type="slidenum">
              <a:rPr lang="en-US" smtClean="0"/>
              <a:t>3</a:t>
            </a:fld>
            <a:endParaRPr lang="en-US"/>
          </a:p>
        </p:txBody>
      </p:sp>
    </p:spTree>
    <p:extLst>
      <p:ext uri="{BB962C8B-B14F-4D97-AF65-F5344CB8AC3E}">
        <p14:creationId xmlns:p14="http://schemas.microsoft.com/office/powerpoint/2010/main" val="2035246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SCP02 is most common, smart cards are low power and must resist a wide range</a:t>
            </a:r>
            <a:r>
              <a:rPr lang="en-GB" baseline="0" dirty="0" smtClean="0"/>
              <a:t> of physical and side-channel attacks.</a:t>
            </a:r>
          </a:p>
          <a:p>
            <a:r>
              <a:rPr lang="en-GB" dirty="0" smtClean="0"/>
              <a:t>Therefore symmetric</a:t>
            </a:r>
            <a:r>
              <a:rPr lang="en-GB" baseline="0" dirty="0" smtClean="0"/>
              <a:t> crypto is preferred.</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35</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36</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37</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A52E9CD6-1D58-4B2F-A886-E593840159FC}" type="slidenum">
              <a:rPr lang="en-US"/>
              <a:pPr/>
              <a:t>38</a:t>
            </a:fld>
            <a:endParaRPr lang="en-US"/>
          </a:p>
        </p:txBody>
      </p:sp>
      <p:sp>
        <p:nvSpPr>
          <p:cNvPr id="61441" name="Rectangle 1"/>
          <p:cNvSpPr txBox="1">
            <a:spLocks noGrp="1" noRot="1" noChangeAspect="1" noChangeArrowheads="1"/>
          </p:cNvSpPr>
          <p:nvPr>
            <p:ph type="sldImg"/>
          </p:nvPr>
        </p:nvSpPr>
        <p:spPr bwMode="auto">
          <a:xfrm>
            <a:off x="382588" y="685800"/>
            <a:ext cx="6092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919" y="4344767"/>
            <a:ext cx="5028164" cy="41136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 Host-based Card Emulation, you sacrifice the hardware security provided by</a:t>
            </a:r>
            <a:r>
              <a:rPr lang="en-GB" baseline="0" dirty="0" smtClean="0"/>
              <a:t> the secure element, but you get more flexibility and don’t have to pay any fees to the secure element owner. This opens up many more possibilities for less-sensitive applications, but EMV applets will most likely still want to use a hardware Secure Element.</a:t>
            </a:r>
          </a:p>
          <a:p>
            <a:endParaRPr lang="en-GB" baseline="0" dirty="0" smtClean="0"/>
          </a:p>
          <a:p>
            <a:r>
              <a:rPr lang="en-GB" baseline="0" dirty="0" smtClean="0"/>
              <a:t>More info: http://www.nfcworld.com/2013/10/31/326619/google-gets-around-carriers-host-card-emulation-nfc-payments/ </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40</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proper way to implement this functionality would have been to</a:t>
            </a:r>
            <a:r>
              <a:rPr lang="en-GB" baseline="0" dirty="0" smtClean="0"/>
              <a:t> do the PIN code check on the secure element, preventing the offline brute force attack. But this would require Google to agree deals with the carriers, since they own and control the secure element.</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41</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42</a:t>
            </a:fld>
            <a:endParaRPr lang="en-US"/>
          </a:p>
        </p:txBody>
      </p:sp>
    </p:spTree>
    <p:extLst>
      <p:ext uri="{BB962C8B-B14F-4D97-AF65-F5344CB8AC3E}">
        <p14:creationId xmlns:p14="http://schemas.microsoft.com/office/powerpoint/2010/main" val="472427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43</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44</a:t>
            </a:fld>
            <a:endParaRPr lang="en-US"/>
          </a:p>
        </p:txBody>
      </p:sp>
    </p:spTree>
    <p:extLst>
      <p:ext uri="{BB962C8B-B14F-4D97-AF65-F5344CB8AC3E}">
        <p14:creationId xmlns:p14="http://schemas.microsoft.com/office/powerpoint/2010/main" val="1085092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45</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Tony did an</a:t>
            </a:r>
            <a:r>
              <a:rPr lang="en-GB" baseline="0" dirty="0" smtClean="0"/>
              <a:t> introductory talk on NFC a few months ago, but here’s a quick refresher on NFC</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E4773DDA-7232-1E41-9A12-ECB93A71EA0E}" type="slidenum">
              <a:rPr lang="en-US" smtClean="0"/>
              <a:t>5</a:t>
            </a:fld>
            <a:endParaRPr lang="en-US"/>
          </a:p>
        </p:txBody>
      </p:sp>
    </p:spTree>
    <p:extLst>
      <p:ext uri="{BB962C8B-B14F-4D97-AF65-F5344CB8AC3E}">
        <p14:creationId xmlns:p14="http://schemas.microsoft.com/office/powerpoint/2010/main" val="203524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Tags – store a small about of</a:t>
            </a:r>
            <a:r>
              <a:rPr lang="en-GB" baseline="0" dirty="0" smtClean="0"/>
              <a:t> data and spit it out when charged by a reader</a:t>
            </a:r>
          </a:p>
          <a:p>
            <a:r>
              <a:rPr lang="en-GB" baseline="0" dirty="0" smtClean="0"/>
              <a:t>Smart cards – new contactless interface added e.g. building access cards and bank debit cards</a:t>
            </a:r>
          </a:p>
          <a:p>
            <a:r>
              <a:rPr lang="en-GB" baseline="0" dirty="0" smtClean="0"/>
              <a:t>ICAO Passports  </a:t>
            </a:r>
            <a:r>
              <a:rPr lang="en-GB" baseline="0" dirty="0" smtClean="0"/>
              <a:t>- as someone pointed out to me recently, Electronic Passports use standard NFC as opposed to a proprietary RFID.</a:t>
            </a:r>
          </a:p>
          <a:p>
            <a:r>
              <a:rPr lang="en-GB" baseline="0" dirty="0" smtClean="0"/>
              <a:t>        How these work is that certain machine readable data inside the passport is used to authenticate over NFC and then read the full passport contents.</a:t>
            </a:r>
          </a:p>
          <a:p>
            <a:r>
              <a:rPr lang="en-GB" baseline="0" dirty="0" smtClean="0"/>
              <a:t>        The problem is that the machine readable data is somewhat predictable e.g. date of birth and vulnerable to brute force.</a:t>
            </a:r>
          </a:p>
          <a:p>
            <a:r>
              <a:rPr lang="en-GB" baseline="0" dirty="0" smtClean="0"/>
              <a:t>Oyster </a:t>
            </a:r>
            <a:r>
              <a:rPr lang="en-GB" baseline="0" dirty="0" smtClean="0"/>
              <a:t>cards – Pretty much everyone </a:t>
            </a:r>
            <a:r>
              <a:rPr lang="en-GB" baseline="0" dirty="0" smtClean="0"/>
              <a:t>here (in London) will have </a:t>
            </a:r>
            <a:r>
              <a:rPr lang="en-GB" baseline="0" dirty="0" smtClean="0"/>
              <a:t>one.</a:t>
            </a:r>
          </a:p>
          <a:p>
            <a:r>
              <a:rPr lang="en-GB" baseline="0" dirty="0" smtClean="0"/>
              <a:t>Mobile Phones – Implement a superset of everything else…</a:t>
            </a:r>
          </a:p>
        </p:txBody>
      </p:sp>
      <p:sp>
        <p:nvSpPr>
          <p:cNvPr id="4" name="Slide Number Placeholder 3"/>
          <p:cNvSpPr>
            <a:spLocks noGrp="1"/>
          </p:cNvSpPr>
          <p:nvPr>
            <p:ph type="sldNum" sz="quarter" idx="10"/>
          </p:nvPr>
        </p:nvSpPr>
        <p:spPr/>
        <p:txBody>
          <a:bodyPr/>
          <a:lstStyle/>
          <a:p>
            <a:fld id="{E4773DDA-7232-1E41-9A12-ECB93A71EA0E}" type="slidenum">
              <a:rPr lang="en-US" smtClean="0"/>
              <a:t>6</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NFC is continued evolution</a:t>
            </a:r>
            <a:r>
              <a:rPr lang="en-GB" baseline="0" dirty="0" smtClean="0"/>
              <a:t> of RFID technology</a:t>
            </a:r>
            <a:r>
              <a:rPr lang="en-GB" baseline="0" dirty="0" smtClean="0"/>
              <a:t>. Lots of proprietary RFID solutions that can now be implemented in an “NFC-compliant” way.</a:t>
            </a:r>
            <a:endParaRPr lang="en-GB" baseline="0" dirty="0" smtClean="0"/>
          </a:p>
          <a:p>
            <a:r>
              <a:rPr lang="en-GB" baseline="0" dirty="0" smtClean="0"/>
              <a:t>RFID provides the physical and transport layers for NFC.</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7</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a:t>
            </a:r>
            <a:r>
              <a:rPr lang="en-GB" dirty="0" smtClean="0"/>
              <a:t>limited</a:t>
            </a:r>
            <a:r>
              <a:rPr lang="en-GB" baseline="0" dirty="0" smtClean="0"/>
              <a:t> range is a security property of NFC, the maximum effective range is very important, here are some figures taken from a 2012 presentation</a:t>
            </a:r>
            <a:r>
              <a:rPr lang="en-GB" baseline="0" dirty="0" smtClean="0"/>
              <a:t>.</a:t>
            </a:r>
          </a:p>
          <a:p>
            <a:endParaRPr lang="en-GB" baseline="0" dirty="0" smtClean="0"/>
          </a:p>
          <a:p>
            <a:r>
              <a:rPr lang="en-GB" baseline="0" dirty="0" smtClean="0"/>
              <a:t>Eve is a passive attacker, trying to snoop on the (unencrypted) NFC/RFID transaction.</a:t>
            </a:r>
          </a:p>
          <a:p>
            <a:r>
              <a:rPr lang="en-GB" baseline="0" dirty="0" smtClean="0"/>
              <a:t>Mallory is an active attacker trying to solicit an NFC “tap” from the card.</a:t>
            </a:r>
            <a:endParaRPr lang="en-GB" dirty="0" smtClean="0"/>
          </a:p>
          <a:p>
            <a:endParaRPr lang="en-GB" dirty="0" smtClean="0"/>
          </a:p>
          <a:p>
            <a:r>
              <a:rPr lang="en-GB" dirty="0" smtClean="0"/>
              <a:t>Ranges taken from </a:t>
            </a:r>
            <a:r>
              <a:rPr lang="en-GB" dirty="0" smtClean="0"/>
              <a:t>http://</a:t>
            </a:r>
            <a:r>
              <a:rPr lang="en-GB" dirty="0" smtClean="0"/>
              <a:t>2012.hackitoergosum.org/blog/wp-content/uploads/2012/04/HES-2012-rlifchitz-contactless-payments-insecurity.pdf</a:t>
            </a:r>
          </a:p>
          <a:p>
            <a:endParaRPr lang="en-GB" dirty="0" smtClean="0"/>
          </a:p>
          <a:p>
            <a:r>
              <a:rPr lang="en-GB" dirty="0" smtClean="0"/>
              <a:t>It’s interesting to consider the relative cost of the </a:t>
            </a:r>
            <a:r>
              <a:rPr lang="en-GB" dirty="0" err="1" smtClean="0"/>
              <a:t>equipement</a:t>
            </a:r>
            <a:r>
              <a:rPr lang="en-GB" baseline="0" dirty="0" smtClean="0"/>
              <a:t> vs. the value of the NFC transaction. In the case of contactless payments, the maximum transaction is ~£25, so using £2000 worth of equipment and getting that close probably isn’t economically viable for an attacker. But attacks only get better…</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8</a:t>
            </a:fld>
            <a:endParaRPr lang="en-US"/>
          </a:p>
        </p:txBody>
      </p:sp>
    </p:spTree>
    <p:extLst>
      <p:ext uri="{BB962C8B-B14F-4D97-AF65-F5344CB8AC3E}">
        <p14:creationId xmlns:p14="http://schemas.microsoft.com/office/powerpoint/2010/main" val="194151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NDEF = NFC Data Encoding Format</a:t>
            </a:r>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10</a:t>
            </a:fld>
            <a:endParaRPr lang="en-US"/>
          </a:p>
        </p:txBody>
      </p:sp>
    </p:spTree>
    <p:extLst>
      <p:ext uri="{BB962C8B-B14F-4D97-AF65-F5344CB8AC3E}">
        <p14:creationId xmlns:p14="http://schemas.microsoft.com/office/powerpoint/2010/main" val="50721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73DDA-7232-1E41-9A12-ECB93A71EA0E}" type="slidenum">
              <a:rPr lang="en-US" smtClean="0"/>
              <a:t>11</a:t>
            </a:fld>
            <a:endParaRPr lang="en-US"/>
          </a:p>
        </p:txBody>
      </p:sp>
    </p:spTree>
    <p:extLst>
      <p:ext uri="{BB962C8B-B14F-4D97-AF65-F5344CB8AC3E}">
        <p14:creationId xmlns:p14="http://schemas.microsoft.com/office/powerpoint/2010/main" val="50721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6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240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469"/>
            <a:ext cx="6400800" cy="109775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345532"/>
            <a:ext cx="8229600" cy="245506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idx="10"/>
          </p:nvPr>
        </p:nvSpPr>
        <p:spPr>
          <a:xfrm>
            <a:off x="8226425" y="142875"/>
            <a:ext cx="457200" cy="171450"/>
          </a:xfrm>
          <a:prstGeom prst="rect">
            <a:avLst/>
          </a:prstGeom>
        </p:spPr>
        <p:txBody>
          <a:bodyPr/>
          <a:lstStyle>
            <a:lvl1pPr>
              <a:defRPr/>
            </a:lvl1pPr>
          </a:lstStyle>
          <a:p>
            <a:fld id="{0F97B573-32BA-45CD-BDBD-732A69202526}" type="slidenum">
              <a:rPr lang="en-US"/>
              <a:pPr/>
              <a:t>‹#›</a:t>
            </a:fld>
            <a:endParaRPr lang="en-US"/>
          </a:p>
        </p:txBody>
      </p:sp>
      <p:sp>
        <p:nvSpPr>
          <p:cNvPr id="5" name="Date Placeholder 4"/>
          <p:cNvSpPr>
            <a:spLocks noGrp="1"/>
          </p:cNvSpPr>
          <p:nvPr>
            <p:ph type="dt" idx="11"/>
          </p:nvPr>
        </p:nvSpPr>
        <p:spPr>
          <a:xfrm>
            <a:off x="6858000" y="144066"/>
            <a:ext cx="1600200" cy="171450"/>
          </a:xfrm>
          <a:prstGeom prst="rect">
            <a:avLst/>
          </a:prstGeom>
        </p:spPr>
        <p:txBody>
          <a:bodyPr/>
          <a:lstStyle>
            <a:lvl1pPr>
              <a:defRPr/>
            </a:lvl1pPr>
          </a:lstStyle>
          <a:p>
            <a:r>
              <a:rPr lang="en-US"/>
              <a:t>March 20, 2013</a:t>
            </a:r>
          </a:p>
        </p:txBody>
      </p:sp>
    </p:spTree>
    <p:extLst>
      <p:ext uri="{BB962C8B-B14F-4D97-AF65-F5344CB8AC3E}">
        <p14:creationId xmlns:p14="http://schemas.microsoft.com/office/powerpoint/2010/main" val="309060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56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387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43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67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8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914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618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2050965234"/>
      </p:ext>
    </p:extLst>
  </p:cSld>
  <p:clrMap bg1="dk1" tx1="lt1" bg2="dk2" tx2="lt2" accent1="accent1" accent2="accent2" accent3="accent3" accent4="accent4" accent5="accent5" accent6="accent6" hlink="hlink" folHlink="folHlink"/>
  <p:sldLayoutIdLst>
    <p:sldLayoutId id="2147493458" r:id="rId1"/>
    <p:sldLayoutId id="214749348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chemeClr val="tx1"/>
                </a:solidFill>
                <a:latin typeface="Trade Gothic Next LT Pro Lt" charset="0"/>
              </a:rPr>
              <a:pPr algn="r" eaLnBrk="0" hangingPunct="0"/>
              <a:t>‹#›</a:t>
            </a:fld>
            <a:endParaRPr lang="en-US" sz="900" dirty="0">
              <a:solidFill>
                <a:schemeClr val="tx1"/>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chemeClr val="tx1"/>
                </a:solidFill>
                <a:latin typeface="Trade Gothic Next LT Pro Lt" pitchFamily="-84" charset="0"/>
              </a:rPr>
              <a:pPr eaLnBrk="0" hangingPunct="0">
                <a:defRPr/>
              </a:pPr>
              <a:t>25 June 2014</a:t>
            </a:fld>
            <a:endParaRPr lang="en-US" sz="900" dirty="0">
              <a:solidFill>
                <a:schemeClr val="tx1"/>
              </a:solidFill>
              <a:latin typeface="Trade Gothic Next LT Pro Lt" pitchFamily="-84" charset="0"/>
            </a:endParaRPr>
          </a:p>
        </p:txBody>
      </p:sp>
      <p:pic>
        <p:nvPicPr>
          <p:cNvPr id="10" name="Picture 7" descr="bb logo white.psd"/>
          <p:cNvPicPr>
            <a:picLocks noChangeAspect="1"/>
          </p:cNvPicPr>
          <p:nvPr userDrawn="1"/>
        </p:nvPicPr>
        <p:blipFill>
          <a:blip r:embed="rId3"/>
          <a:srcRect/>
          <a:stretch>
            <a:fillRect/>
          </a:stretch>
        </p:blipFill>
        <p:spPr bwMode="auto">
          <a:xfrm>
            <a:off x="531813" y="181265"/>
            <a:ext cx="1085850" cy="207962"/>
          </a:xfrm>
          <a:prstGeom prst="rect">
            <a:avLst/>
          </a:prstGeom>
          <a:noFill/>
          <a:ln w="9525">
            <a:noFill/>
            <a:miter lim="800000"/>
            <a:headEnd/>
            <a:tailEnd/>
          </a:ln>
        </p:spPr>
      </p:pic>
      <p:pic>
        <p:nvPicPr>
          <p:cNvPr id="6" name="Picture 2" descr="BlackBerry-Logo.psd"/>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533570" y="173445"/>
            <a:ext cx="1068387" cy="214313"/>
          </a:xfrm>
          <a:prstGeom prst="rect">
            <a:avLst/>
          </a:prstGeom>
          <a:noFill/>
          <a:ln w="9525">
            <a:noFill/>
            <a:miter lim="800000"/>
            <a:headEnd/>
            <a:tailEnd/>
          </a:ln>
        </p:spPr>
      </p:pic>
    </p:spTree>
    <p:extLst>
      <p:ext uri="{BB962C8B-B14F-4D97-AF65-F5344CB8AC3E}">
        <p14:creationId xmlns:p14="http://schemas.microsoft.com/office/powerpoint/2010/main" val="367642722"/>
      </p:ext>
    </p:extLst>
  </p:cSld>
  <p:clrMap bg1="lt1" tx1="dk1" bg2="lt2" tx2="dk2" accent1="accent1" accent2="accent2" accent3="accent3" accent4="accent4" accent5="accent5" accent6="accent6" hlink="hlink" folHlink="folHlink"/>
  <p:sldLayoutIdLst>
    <p:sldLayoutId id="214749348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6"/>
          <p:cNvPicPr>
            <a:picLocks noChangeAspect="1"/>
          </p:cNvPicPr>
          <p:nvPr userDrawn="1"/>
        </p:nvPicPr>
        <p:blipFill rotWithShape="1">
          <a:blip r:embed="rId3"/>
          <a:srcRect l="6896" r="3347"/>
          <a:stretch/>
        </p:blipFill>
        <p:spPr bwMode="auto">
          <a:xfrm>
            <a:off x="0" y="1"/>
            <a:ext cx="9144000" cy="5168900"/>
          </a:xfrm>
          <a:prstGeom prst="rect">
            <a:avLst/>
          </a:prstGeom>
          <a:noFill/>
          <a:ln w="9525">
            <a:noFill/>
            <a:miter lim="800000"/>
            <a:headEnd/>
            <a:tailEnd/>
          </a:ln>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3500233434"/>
      </p:ext>
    </p:extLst>
  </p:cSld>
  <p:clrMap bg1="dk1" tx1="lt1" bg2="dk2" tx2="lt2" accent1="accent1" accent2="accent2" accent3="accent3" accent4="accent4" accent5="accent5" accent6="accent6" hlink="hlink" folHlink="folHlink"/>
  <p:sldLayoutIdLst>
    <p:sldLayoutId id="21474934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erver new_2_small.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2213761293"/>
      </p:ext>
    </p:extLst>
  </p:cSld>
  <p:clrMap bg1="dk1" tx1="lt1" bg2="dk2" tx2="lt2" accent1="accent1" accent2="accent2" accent3="accent3" accent4="accent4" accent5="accent5" accent6="accent6" hlink="hlink" folHlink="folHlink"/>
  <p:sldLayoutIdLst>
    <p:sldLayoutId id="214749346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BB_Blocks_Camera_C_small.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3641185151"/>
      </p:ext>
    </p:extLst>
  </p:cSld>
  <p:clrMap bg1="dk1" tx1="lt1" bg2="dk2" tx2="lt2" accent1="accent1" accent2="accent2" accent3="accent3" accent4="accent4" accent5="accent5" accent6="accent6" hlink="hlink" folHlink="folHlink"/>
  <p:sldLayoutIdLst>
    <p:sldLayoutId id="21474934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Contextual_London1.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1453757578"/>
      </p:ext>
    </p:extLst>
  </p:cSld>
  <p:clrMap bg1="dk1" tx1="lt1" bg2="dk2" tx2="lt2" accent1="accent1" accent2="accent2" accent3="accent3" accent4="accent4" accent5="accent5" accent6="accent6" hlink="hlink" folHlink="folHlink"/>
  <p:sldLayoutIdLst>
    <p:sldLayoutId id="21474934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ntextual_London2.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3612892179"/>
      </p:ext>
    </p:extLst>
  </p:cSld>
  <p:clrMap bg1="dk1" tx1="lt1" bg2="dk2" tx2="lt2" accent1="accent1" accent2="accent2" accent3="accent3" accent4="accent4" accent5="accent5" accent6="accent6" hlink="hlink" folHlink="folHlink"/>
  <p:sldLayoutIdLst>
    <p:sldLayoutId id="214749347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Contextual_London3.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670919311"/>
      </p:ext>
    </p:extLst>
  </p:cSld>
  <p:clrMap bg1="dk1" tx1="lt1" bg2="dk2" tx2="lt2" accent1="accent1" accent2="accent2" accent3="accent3" accent4="accent4" accent5="accent5" accent6="accent6" hlink="hlink" folHlink="folHlink"/>
  <p:sldLayoutIdLst>
    <p:sldLayoutId id="21474934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ontextual_London4.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7" name="Rectangle 6"/>
          <p:cNvSpPr txBox="1">
            <a:spLocks noChangeArrowheads="1"/>
          </p:cNvSpPr>
          <p:nvPr userDrawn="1"/>
        </p:nvSpPr>
        <p:spPr bwMode="gray">
          <a:xfrm>
            <a:off x="7301385" y="206547"/>
            <a:ext cx="457200" cy="171450"/>
          </a:xfrm>
          <a:prstGeom prst="rect">
            <a:avLst/>
          </a:prstGeom>
          <a:noFill/>
          <a:ln w="9525">
            <a:noFill/>
            <a:miter lim="800000"/>
            <a:headEnd/>
            <a:tailEnd/>
          </a:ln>
        </p:spPr>
        <p:txBody>
          <a:bodyPr lIns="0" tIns="0" rIns="0" bIns="0" anchor="ctr">
            <a:prstTxWarp prst="textNoShape">
              <a:avLst/>
            </a:prstTxWarp>
          </a:bodyPr>
          <a:lstStyle/>
          <a:p>
            <a:pPr algn="r" eaLnBrk="0" hangingPunct="0"/>
            <a:fld id="{E1ED6A48-D795-4C42-A15B-DB38F62EEB1A}" type="slidenum">
              <a:rPr lang="en-US" sz="900">
                <a:solidFill>
                  <a:srgbClr val="FFFFFF"/>
                </a:solidFill>
                <a:latin typeface="Trade Gothic Next LT Pro Lt" charset="0"/>
              </a:rPr>
              <a:pPr algn="r" eaLnBrk="0" hangingPunct="0"/>
              <a:t>‹#›</a:t>
            </a:fld>
            <a:endParaRPr lang="en-US" sz="900" dirty="0">
              <a:solidFill>
                <a:srgbClr val="FFFFFF"/>
              </a:solidFill>
              <a:latin typeface="Trade Gothic Next LT Pro Lt" charset="0"/>
            </a:endParaRPr>
          </a:p>
        </p:txBody>
      </p:sp>
      <p:sp>
        <p:nvSpPr>
          <p:cNvPr id="8" name="Date Placeholder 3"/>
          <p:cNvSpPr txBox="1">
            <a:spLocks/>
          </p:cNvSpPr>
          <p:nvPr userDrawn="1"/>
        </p:nvSpPr>
        <p:spPr bwMode="gray">
          <a:xfrm>
            <a:off x="6488585" y="173327"/>
            <a:ext cx="1093786" cy="171450"/>
          </a:xfrm>
          <a:prstGeom prst="rect">
            <a:avLst/>
          </a:prstGeom>
        </p:spPr>
        <p:txBody>
          <a:bodyPr lIns="0" tIns="45718" rIns="0" bIns="0">
            <a:prstTxWarp prst="textNoShape">
              <a:avLst/>
            </a:prstTxWarp>
          </a:bodyPr>
          <a:lstStyle/>
          <a:p>
            <a:pPr eaLnBrk="0" hangingPunct="0">
              <a:defRPr/>
            </a:pPr>
            <a:fld id="{14D6B787-F5A0-B64F-9D91-BC789CAC91E8}" type="datetime4">
              <a:rPr lang="en-GB" sz="900">
                <a:solidFill>
                  <a:srgbClr val="FFFFFF"/>
                </a:solidFill>
                <a:latin typeface="Trade Gothic Next LT Pro Lt" pitchFamily="-84" charset="0"/>
              </a:rPr>
              <a:pPr eaLnBrk="0" hangingPunct="0">
                <a:defRPr/>
              </a:pPr>
              <a:t>25 June 2014</a:t>
            </a:fld>
            <a:endParaRPr lang="en-US" sz="900" dirty="0">
              <a:solidFill>
                <a:srgbClr val="FFFFFF"/>
              </a:solidFill>
              <a:latin typeface="Trade Gothic Next LT Pro Lt" pitchFamily="-84" charset="0"/>
            </a:endParaRPr>
          </a:p>
        </p:txBody>
      </p:sp>
      <p:sp>
        <p:nvSpPr>
          <p:cNvPr id="9" name="TextBox 7"/>
          <p:cNvSpPr txBox="1">
            <a:spLocks noChangeArrowheads="1"/>
          </p:cNvSpPr>
          <p:nvPr userDrawn="1"/>
        </p:nvSpPr>
        <p:spPr bwMode="auto">
          <a:xfrm>
            <a:off x="7920510" y="173327"/>
            <a:ext cx="1031051" cy="230832"/>
          </a:xfrm>
          <a:prstGeom prst="rect">
            <a:avLst/>
          </a:prstGeom>
          <a:noFill/>
          <a:ln w="9525">
            <a:noFill/>
            <a:miter lim="800000"/>
            <a:headEnd/>
            <a:tailEnd/>
          </a:ln>
        </p:spPr>
        <p:txBody>
          <a:bodyPr wrap="none">
            <a:prstTxWarp prst="textNoShape">
              <a:avLst/>
            </a:prstTxWarp>
            <a:spAutoFit/>
          </a:bodyPr>
          <a:lstStyle/>
          <a:p>
            <a:r>
              <a:rPr lang="en-US" sz="900" dirty="0">
                <a:solidFill>
                  <a:srgbClr val="FFFFFF"/>
                </a:solidFill>
                <a:latin typeface="Trade Gothic Next LT Pro Lt" charset="0"/>
                <a:ea typeface="Trade Gothic Next LT Pro Lt" charset="0"/>
                <a:cs typeface="Trade Gothic Next LT Pro Lt" charset="0"/>
              </a:rPr>
              <a:t>Internal Use Only</a:t>
            </a:r>
          </a:p>
        </p:txBody>
      </p:sp>
      <p:pic>
        <p:nvPicPr>
          <p:cNvPr id="10" name="Picture 7" descr="bb logo white.psd"/>
          <p:cNvPicPr>
            <a:picLocks noChangeAspect="1"/>
          </p:cNvPicPr>
          <p:nvPr userDrawn="1"/>
        </p:nvPicPr>
        <p:blipFill>
          <a:blip r:embed="rId4"/>
          <a:srcRect/>
          <a:stretch>
            <a:fillRect/>
          </a:stretch>
        </p:blipFill>
        <p:spPr bwMode="auto">
          <a:xfrm>
            <a:off x="531813" y="181265"/>
            <a:ext cx="1085850" cy="207962"/>
          </a:xfrm>
          <a:prstGeom prst="rect">
            <a:avLst/>
          </a:prstGeom>
          <a:noFill/>
          <a:ln w="9525">
            <a:noFill/>
            <a:miter lim="800000"/>
            <a:headEnd/>
            <a:tailEnd/>
          </a:ln>
        </p:spPr>
      </p:pic>
    </p:spTree>
    <p:extLst>
      <p:ext uri="{BB962C8B-B14F-4D97-AF65-F5344CB8AC3E}">
        <p14:creationId xmlns:p14="http://schemas.microsoft.com/office/powerpoint/2010/main" val="2658852093"/>
      </p:ext>
    </p:extLst>
  </p:cSld>
  <p:clrMap bg1="dk1" tx1="lt1" bg2="dk2" tx2="lt2" accent1="accent1" accent2="accent2" accent3="accent3" accent4="accent4" accent5="accent5" accent6="accent6" hlink="hlink" folHlink="folHlink"/>
  <p:sldLayoutIdLst>
    <p:sldLayoutId id="214749348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rver new_2_small.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3" name="Title 5"/>
          <p:cNvSpPr txBox="1">
            <a:spLocks/>
          </p:cNvSpPr>
          <p:nvPr/>
        </p:nvSpPr>
        <p:spPr bwMode="auto">
          <a:xfrm>
            <a:off x="531813" y="2040946"/>
            <a:ext cx="3873500" cy="565150"/>
          </a:xfrm>
          <a:prstGeom prst="rect">
            <a:avLst/>
          </a:prstGeom>
          <a:noFill/>
          <a:ln w="9525">
            <a:noFill/>
            <a:miter lim="800000"/>
            <a:headEnd/>
            <a:tailEnd/>
          </a:ln>
        </p:spPr>
        <p:txBody>
          <a:bodyPr anchor="ctr">
            <a:prstTxWarp prst="textNoShape">
              <a:avLst/>
            </a:prstTxWarp>
          </a:bodyPr>
          <a:lstStyle/>
          <a:p>
            <a:pPr>
              <a:lnSpc>
                <a:spcPct val="120000"/>
              </a:lnSpc>
            </a:pPr>
            <a:r>
              <a:rPr lang="en-GB" sz="1400" dirty="0" smtClean="0">
                <a:solidFill>
                  <a:srgbClr val="FFFFFF"/>
                </a:solidFill>
                <a:latin typeface="Trade Gothic Next LT Pro Lt" charset="0"/>
              </a:rPr>
              <a:t>Tom Keetch </a:t>
            </a:r>
            <a:endParaRPr lang="en-GB" sz="1400" dirty="0">
              <a:solidFill>
                <a:srgbClr val="FFFFFF"/>
              </a:solidFill>
              <a:latin typeface="Trade Gothic Next LT Pro Lt" charset="0"/>
            </a:endParaRPr>
          </a:p>
          <a:p>
            <a:pPr>
              <a:lnSpc>
                <a:spcPct val="120000"/>
              </a:lnSpc>
            </a:pPr>
            <a:r>
              <a:rPr lang="en-US" sz="1400" dirty="0">
                <a:latin typeface="Trade Gothic Next LT Pro Lt" charset="0"/>
              </a:rPr>
              <a:t>DC4420, Tuesday 24th June 2014</a:t>
            </a:r>
          </a:p>
        </p:txBody>
      </p:sp>
      <p:pic>
        <p:nvPicPr>
          <p:cNvPr id="4" name="Picture 2"/>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7522" y="2972809"/>
            <a:ext cx="1320800" cy="230187"/>
          </a:xfrm>
          <a:prstGeom prst="rect">
            <a:avLst/>
          </a:prstGeom>
          <a:noFill/>
          <a:ln w="9525">
            <a:noFill/>
            <a:miter lim="800000"/>
            <a:headEnd/>
            <a:tailEnd/>
          </a:ln>
        </p:spPr>
      </p:pic>
      <p:sp>
        <p:nvSpPr>
          <p:cNvPr id="5" name="TextBox 1"/>
          <p:cNvSpPr txBox="1">
            <a:spLocks noChangeArrowheads="1"/>
          </p:cNvSpPr>
          <p:nvPr/>
        </p:nvSpPr>
        <p:spPr bwMode="auto">
          <a:xfrm>
            <a:off x="531813" y="737609"/>
            <a:ext cx="5199062" cy="1421928"/>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NEAR FIELD COMMUNICATIONS</a:t>
            </a:r>
          </a:p>
          <a:p>
            <a:pPr>
              <a:lnSpc>
                <a:spcPct val="90000"/>
              </a:lnSpc>
            </a:pPr>
            <a:r>
              <a:rPr lang="en-GB" sz="3200" spc="-150" dirty="0" smtClean="0">
                <a:solidFill>
                  <a:srgbClr val="009EE2"/>
                </a:solidFill>
                <a:latin typeface="Arial Black" charset="0"/>
                <a:ea typeface="Arial Black" charset="0"/>
                <a:cs typeface="Arial Black" charset="0"/>
              </a:rPr>
              <a:t>THE NON-RADIO BITS</a:t>
            </a:r>
            <a:endParaRPr lang="en-US" sz="3200" spc="-150" dirty="0">
              <a:solidFill>
                <a:srgbClr val="009EE2"/>
              </a:solidFill>
              <a:latin typeface="Arial Black" charset="0"/>
              <a:ea typeface="Arial Black" charset="0"/>
              <a:cs typeface="Arial Black" charset="0"/>
            </a:endParaRPr>
          </a:p>
        </p:txBody>
      </p:sp>
    </p:spTree>
    <p:extLst>
      <p:ext uri="{BB962C8B-B14F-4D97-AF65-F5344CB8AC3E}">
        <p14:creationId xmlns:p14="http://schemas.microsoft.com/office/powerpoint/2010/main" val="632282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TAG Types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051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There are 4 standardised Tag </a:t>
            </a:r>
            <a:r>
              <a:rPr lang="en-GB" sz="2000" kern="0" dirty="0" smtClean="0">
                <a:latin typeface="Trade Gothic Next LT Pro Lt"/>
                <a:ea typeface="MS PGothic"/>
                <a:cs typeface="MS PGothic"/>
              </a:rPr>
              <a:t>Types - Why 4?</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Conflicting implementations – standardise them all!</a:t>
            </a:r>
          </a:p>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Basically</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Types 1 &amp; 2 – </a:t>
            </a:r>
            <a:r>
              <a:rPr lang="en-GB" sz="2000" kern="0" dirty="0" smtClean="0">
                <a:latin typeface="Trade Gothic Next LT Pro Lt"/>
                <a:ea typeface="MS PGothic"/>
                <a:cs typeface="MS PGothic"/>
              </a:rPr>
              <a:t>Simple Low Memory Tags</a:t>
            </a:r>
            <a:endParaRPr lang="en-GB"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Type 3 – </a:t>
            </a:r>
            <a:r>
              <a:rPr lang="en-GB" sz="2000" kern="0" dirty="0" smtClean="0">
                <a:latin typeface="Trade Gothic Next LT Pro Lt"/>
                <a:ea typeface="MS PGothic"/>
                <a:cs typeface="MS PGothic"/>
              </a:rPr>
              <a:t>Japanese </a:t>
            </a:r>
            <a:r>
              <a:rPr lang="en-GB" sz="2000" kern="0" dirty="0">
                <a:latin typeface="Trade Gothic Next LT Pro Lt"/>
                <a:ea typeface="MS PGothic"/>
                <a:cs typeface="MS PGothic"/>
              </a:rPr>
              <a:t>Tags (e.g. </a:t>
            </a:r>
            <a:r>
              <a:rPr lang="en-GB" sz="2000" kern="0" dirty="0" err="1">
                <a:latin typeface="Trade Gothic Next LT Pro Lt"/>
                <a:ea typeface="MS PGothic"/>
                <a:cs typeface="MS PGothic"/>
              </a:rPr>
              <a:t>FeliCa</a:t>
            </a:r>
            <a:r>
              <a:rPr lang="en-GB" sz="2000" kern="0" dirty="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Type 4 – Smart Card interface</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Type </a:t>
            </a:r>
            <a:r>
              <a:rPr lang="en-GB" sz="2000" kern="0" dirty="0">
                <a:latin typeface="Trade Gothic Next LT Pro Lt"/>
                <a:ea typeface="MS PGothic"/>
                <a:cs typeface="MS PGothic"/>
              </a:rPr>
              <a:t>2 is most commonly used with Mobile Phones</a:t>
            </a:r>
          </a:p>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All data encoded in NDEF</a:t>
            </a:r>
            <a:endParaRPr lang="en-GB" sz="2000" kern="0" dirty="0" smtClean="0">
              <a:latin typeface="Trade Gothic Next LT Pro Lt"/>
              <a:ea typeface="MS PGothic"/>
              <a:cs typeface="MS PGothic"/>
            </a:endParaRPr>
          </a:p>
        </p:txBody>
      </p:sp>
    </p:spTree>
    <p:extLst>
      <p:ext uri="{BB962C8B-B14F-4D97-AF65-F5344CB8AC3E}">
        <p14:creationId xmlns:p14="http://schemas.microsoft.com/office/powerpoint/2010/main" val="875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err="1" smtClean="0">
                <a:solidFill>
                  <a:srgbClr val="FFFFFF"/>
                </a:solidFill>
                <a:latin typeface="Arial Black" charset="0"/>
                <a:ea typeface="Arial Black" charset="0"/>
                <a:cs typeface="Arial Black" charset="0"/>
              </a:rPr>
              <a:t>MiFare</a:t>
            </a:r>
            <a:r>
              <a:rPr lang="en-GB" sz="3200" spc="-150" dirty="0" smtClean="0">
                <a:solidFill>
                  <a:srgbClr val="FFFFFF"/>
                </a:solidFill>
                <a:latin typeface="Arial Black" charset="0"/>
                <a:ea typeface="Arial Black" charset="0"/>
                <a:cs typeface="Arial Black" charset="0"/>
              </a:rPr>
              <a:t> Classic</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9353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The old </a:t>
            </a:r>
            <a:r>
              <a:rPr lang="en-GB" sz="2000" kern="0" dirty="0" err="1" smtClean="0">
                <a:latin typeface="Trade Gothic Next LT Pro Lt"/>
                <a:ea typeface="MS PGothic"/>
                <a:cs typeface="MS PGothic"/>
              </a:rPr>
              <a:t>TfL</a:t>
            </a:r>
            <a:r>
              <a:rPr lang="en-GB" sz="2000" kern="0" dirty="0" smtClean="0">
                <a:latin typeface="Trade Gothic Next LT Pro Lt"/>
                <a:ea typeface="MS PGothic"/>
                <a:cs typeface="MS PGothic"/>
              </a:rPr>
              <a:t> Oyster </a:t>
            </a:r>
            <a:r>
              <a:rPr lang="en-GB" sz="2000" kern="0" dirty="0">
                <a:latin typeface="Trade Gothic Next LT Pro Lt"/>
                <a:ea typeface="MS PGothic"/>
                <a:cs typeface="MS PGothic"/>
              </a:rPr>
              <a:t>c</a:t>
            </a:r>
            <a:r>
              <a:rPr lang="en-GB" sz="2000" kern="0" dirty="0" smtClean="0">
                <a:latin typeface="Trade Gothic Next LT Pro Lt"/>
                <a:ea typeface="MS PGothic"/>
                <a:cs typeface="MS PGothic"/>
              </a:rPr>
              <a:t>ards used </a:t>
            </a:r>
            <a:r>
              <a:rPr lang="en-GB" sz="2000" kern="0" dirty="0" err="1" smtClean="0">
                <a:latin typeface="Trade Gothic Next LT Pro Lt"/>
                <a:ea typeface="MS PGothic"/>
                <a:cs typeface="MS PGothic"/>
              </a:rPr>
              <a:t>MiFare</a:t>
            </a:r>
            <a:r>
              <a:rPr lang="en-GB" sz="2000" kern="0" dirty="0" smtClean="0">
                <a:latin typeface="Trade Gothic Next LT Pro Lt"/>
                <a:ea typeface="MS PGothic"/>
                <a:cs typeface="MS PGothic"/>
              </a:rPr>
              <a:t> Classic</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Not part of the NFC standard</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It used proprietary secret cryptographic algorithm...</a:t>
            </a:r>
          </a:p>
          <a:p>
            <a:pPr marL="741363" lvl="1" indent="-285750" eaLnBrk="0" hangingPunct="0">
              <a:spcBef>
                <a:spcPts val="1000"/>
              </a:spcBef>
              <a:buSzPct val="100000"/>
              <a:buFont typeface="Arial" panose="020B0604020202020204" pitchFamily="34" charset="0"/>
              <a:buChar char="•"/>
              <a:defRPr/>
            </a:pP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…which was badly broken (?!!) [2]</a:t>
            </a:r>
          </a:p>
          <a:p>
            <a:pPr marL="912813" lvl="2" eaLnBrk="0" hangingPunct="0">
              <a:spcBef>
                <a:spcPts val="1000"/>
              </a:spcBef>
              <a:buSzPct val="100000"/>
              <a:defRPr/>
            </a:pPr>
            <a:endParaRPr lang="en-GB" sz="2000" kern="0" dirty="0" smtClean="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Newer Oyster Cards use </a:t>
            </a:r>
            <a:r>
              <a:rPr lang="en-GB" sz="2000" kern="0" dirty="0" err="1" smtClean="0">
                <a:latin typeface="Trade Gothic Next LT Pro Lt"/>
                <a:ea typeface="MS PGothic"/>
                <a:cs typeface="MS PGothic"/>
              </a:rPr>
              <a:t>DESfire</a:t>
            </a:r>
            <a:r>
              <a:rPr lang="en-GB" sz="2000" kern="0" dirty="0" smtClean="0">
                <a:latin typeface="Trade Gothic Next LT Pro Lt"/>
                <a:ea typeface="MS PGothic"/>
                <a:cs typeface="MS PGothic"/>
              </a:rPr>
              <a:t> – Type 4 NFC cards</a:t>
            </a:r>
          </a:p>
          <a:p>
            <a:pPr marL="741363" lvl="1" indent="-285750" eaLnBrk="0" hangingPunct="0">
              <a:spcBef>
                <a:spcPts val="1000"/>
              </a:spcBef>
              <a:buSzPct val="100000"/>
              <a:buFont typeface="Arial" panose="020B0604020202020204" pitchFamily="34" charset="0"/>
              <a:buChar char="•"/>
              <a:defRPr/>
            </a:pPr>
            <a:endParaRPr lang="en-GB" sz="2000" kern="0" dirty="0">
              <a:latin typeface="Trade Gothic Next LT Pro Lt"/>
              <a:ea typeface="MS PGothic"/>
              <a:cs typeface="MS PGothic"/>
            </a:endParaRPr>
          </a:p>
        </p:txBody>
      </p:sp>
    </p:spTree>
    <p:extLst>
      <p:ext uri="{BB962C8B-B14F-4D97-AF65-F5344CB8AC3E}">
        <p14:creationId xmlns:p14="http://schemas.microsoft.com/office/powerpoint/2010/main" val="875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Tag Threats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82020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Malformed Tags</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Charlie Miller – Exploring the NFC Attack </a:t>
            </a:r>
            <a:r>
              <a:rPr lang="en-GB" sz="2000" kern="0" dirty="0" smtClean="0">
                <a:latin typeface="Trade Gothic Next LT Pro Lt"/>
                <a:ea typeface="MS PGothic"/>
                <a:cs typeface="MS PGothic"/>
              </a:rPr>
              <a:t>Surface [3]</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Malicious </a:t>
            </a:r>
            <a:r>
              <a:rPr lang="en-GB" sz="2000" kern="0" dirty="0">
                <a:latin typeface="Trade Gothic Next LT Pro Lt"/>
                <a:ea typeface="MS PGothic"/>
                <a:cs typeface="MS PGothic"/>
              </a:rPr>
              <a:t>Tags</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tel://</a:t>
            </a:r>
            <a:r>
              <a:rPr lang="en-GB" sz="2000" kern="0" dirty="0" smtClean="0">
                <a:latin typeface="Trade Gothic Next LT Pro Lt"/>
                <a:ea typeface="MS PGothic"/>
                <a:cs typeface="MS PGothic"/>
              </a:rPr>
              <a:t>premium-rate-brazillian-phoneline/</a:t>
            </a:r>
            <a:endParaRPr lang="en-GB"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Vulnerable 3rd Party URI </a:t>
            </a:r>
            <a:r>
              <a:rPr lang="en-GB" sz="2000" kern="0" dirty="0" smtClean="0">
                <a:latin typeface="Trade Gothic Next LT Pro Lt"/>
                <a:ea typeface="MS PGothic"/>
                <a:cs typeface="MS PGothic"/>
              </a:rPr>
              <a:t>Handlers</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Over-written / replaced tags</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Tags in public places might not be write protected</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Or might otherwise </a:t>
            </a:r>
            <a:r>
              <a:rPr lang="en-GB" sz="2000" kern="0" dirty="0" smtClean="0">
                <a:latin typeface="Trade Gothic Next LT Pro Lt"/>
                <a:ea typeface="MS PGothic"/>
                <a:cs typeface="MS PGothic"/>
              </a:rPr>
              <a:t>be physically </a:t>
            </a:r>
            <a:r>
              <a:rPr lang="en-GB" sz="2000" kern="0" dirty="0">
                <a:latin typeface="Trade Gothic Next LT Pro Lt"/>
                <a:ea typeface="MS PGothic"/>
                <a:cs typeface="MS PGothic"/>
              </a:rPr>
              <a:t>substituted.</a:t>
            </a:r>
          </a:p>
        </p:txBody>
      </p:sp>
    </p:spTree>
    <p:extLst>
      <p:ext uri="{BB962C8B-B14F-4D97-AF65-F5344CB8AC3E}">
        <p14:creationId xmlns:p14="http://schemas.microsoft.com/office/powerpoint/2010/main" val="875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863"/>
            <a:ext cx="4815840" cy="1110297"/>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Title 5"/>
          <p:cNvSpPr txBox="1">
            <a:spLocks/>
          </p:cNvSpPr>
          <p:nvPr/>
        </p:nvSpPr>
        <p:spPr bwMode="auto">
          <a:xfrm>
            <a:off x="497563" y="1096963"/>
            <a:ext cx="3541037"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prstClr val="white"/>
                </a:solidFill>
                <a:latin typeface="Arial Black"/>
                <a:cs typeface="Arial Black"/>
              </a:rPr>
              <a:t>NFC </a:t>
            </a:r>
            <a:r>
              <a:rPr lang="en-US" sz="3200" spc="-150" dirty="0" smtClean="0">
                <a:solidFill>
                  <a:srgbClr val="FF4C00"/>
                </a:solidFill>
                <a:latin typeface="Arial Black"/>
                <a:cs typeface="Arial Black"/>
              </a:rPr>
              <a:t>Modes</a:t>
            </a:r>
            <a:endParaRPr lang="en-US" sz="3200" spc="-150" dirty="0">
              <a:solidFill>
                <a:srgbClr val="FF4C00"/>
              </a:solidFill>
              <a:latin typeface="Arial Black"/>
              <a:cs typeface="Arial Black"/>
            </a:endParaRPr>
          </a:p>
        </p:txBody>
      </p:sp>
    </p:spTree>
    <p:extLst>
      <p:ext uri="{BB962C8B-B14F-4D97-AF65-F5344CB8AC3E}">
        <p14:creationId xmlns:p14="http://schemas.microsoft.com/office/powerpoint/2010/main" val="3800255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5"/>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NFC Modes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82020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Reader </a:t>
            </a:r>
            <a:r>
              <a:rPr lang="en-GB" sz="2000" kern="0" dirty="0" smtClean="0">
                <a:latin typeface="Trade Gothic Next LT Pro Lt"/>
                <a:ea typeface="MS PGothic"/>
                <a:cs typeface="MS PGothic"/>
              </a:rPr>
              <a:t>Mode</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Tag/Card Emulation – a device pretends to be a passive device</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Peer-to-Peer</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Simple NDEF Exchange Protocol (SNEP)</a:t>
            </a:r>
          </a:p>
          <a:p>
            <a:pPr marL="1655763" lvl="3"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NDEF Based</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Logical Link Control </a:t>
            </a:r>
            <a:r>
              <a:rPr lang="en-GB" sz="2000" kern="0" dirty="0" smtClean="0">
                <a:latin typeface="Trade Gothic Next LT Pro Lt"/>
                <a:ea typeface="MS PGothic"/>
                <a:cs typeface="MS PGothic"/>
              </a:rPr>
              <a:t>Protocol (LLCP)</a:t>
            </a:r>
          </a:p>
          <a:p>
            <a:pPr marL="1655763" lvl="3"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Connection Based</a:t>
            </a:r>
            <a:endParaRPr lang="en-GB" sz="2000" kern="0" dirty="0">
              <a:latin typeface="Trade Gothic Next LT Pro Lt"/>
              <a:ea typeface="MS PGothic"/>
              <a:cs typeface="MS PGothic"/>
            </a:endParaRPr>
          </a:p>
        </p:txBody>
      </p:sp>
    </p:spTree>
    <p:extLst>
      <p:ext uri="{BB962C8B-B14F-4D97-AF65-F5344CB8AC3E}">
        <p14:creationId xmlns:p14="http://schemas.microsoft.com/office/powerpoint/2010/main" val="2378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Handover</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8202085" cy="344417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If transferring a lot of data, like a large file, NFC isn’t suitable</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Therefore NFC supports handover to other transports:</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Bluetooth (a.k.a. Android Beam)</a:t>
            </a:r>
          </a:p>
          <a:p>
            <a:pPr marL="1198563" lvl="2" indent="-285750" eaLnBrk="0" hangingPunct="0">
              <a:spcBef>
                <a:spcPts val="1000"/>
              </a:spcBef>
              <a:buSzPct val="100000"/>
              <a:buFont typeface="Arial" panose="020B0604020202020204" pitchFamily="34" charset="0"/>
              <a:buChar char="•"/>
              <a:defRPr/>
            </a:pPr>
            <a:r>
              <a:rPr lang="en-GB" sz="2000" kern="0" dirty="0" err="1" smtClean="0">
                <a:latin typeface="Trade Gothic Next LT Pro Lt"/>
                <a:ea typeface="MS PGothic"/>
                <a:cs typeface="MS PGothic"/>
              </a:rPr>
              <a:t>WiFi</a:t>
            </a:r>
            <a:r>
              <a:rPr lang="en-GB" sz="2000" kern="0" dirty="0" smtClean="0">
                <a:latin typeface="Trade Gothic Next LT Pro Lt"/>
                <a:ea typeface="MS PGothic"/>
                <a:cs typeface="MS PGothic"/>
              </a:rPr>
              <a:t> Direct (a.k.a. S-Beam)</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Bluetooth LE (?)</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Uses tag emulation to present a handover NDEF record</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Contains pairing information for temporary pairing</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Handover technologies are part of NFC attack surface…</a:t>
            </a:r>
            <a:endParaRPr lang="en-GB" sz="2000" kern="0" dirty="0">
              <a:latin typeface="Trade Gothic Next LT Pro Lt"/>
              <a:ea typeface="MS PGothic"/>
              <a:cs typeface="MS PGothic"/>
            </a:endParaRPr>
          </a:p>
        </p:txBody>
      </p:sp>
    </p:spTree>
    <p:extLst>
      <p:ext uri="{BB962C8B-B14F-4D97-AF65-F5344CB8AC3E}">
        <p14:creationId xmlns:p14="http://schemas.microsoft.com/office/powerpoint/2010/main" val="352022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7956"/>
            <a:ext cx="4551363" cy="1261364"/>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Title 5"/>
          <p:cNvSpPr txBox="1">
            <a:spLocks/>
          </p:cNvSpPr>
          <p:nvPr/>
        </p:nvSpPr>
        <p:spPr bwMode="auto">
          <a:xfrm>
            <a:off x="261343" y="914908"/>
            <a:ext cx="5086350" cy="1355344"/>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prstClr val="white"/>
                </a:solidFill>
                <a:latin typeface="Arial Black"/>
                <a:cs typeface="Arial Black"/>
              </a:rPr>
              <a:t>NFC </a:t>
            </a:r>
            <a:r>
              <a:rPr lang="en-US" sz="3200" spc="-150" dirty="0" smtClean="0">
                <a:solidFill>
                  <a:srgbClr val="0055B7"/>
                </a:solidFill>
                <a:latin typeface="Arial Black"/>
                <a:cs typeface="Arial Black"/>
              </a:rPr>
              <a:t>SECURE</a:t>
            </a:r>
          </a:p>
          <a:p>
            <a:pPr>
              <a:defRPr/>
            </a:pPr>
            <a:r>
              <a:rPr lang="en-US" sz="3200" spc="-150" dirty="0" smtClean="0">
                <a:solidFill>
                  <a:srgbClr val="0055B7"/>
                </a:solidFill>
                <a:latin typeface="Arial Black"/>
                <a:cs typeface="Arial Black"/>
              </a:rPr>
              <a:t>ELEMENT</a:t>
            </a:r>
            <a:endParaRPr lang="en-US" sz="3200" spc="-150" dirty="0">
              <a:solidFill>
                <a:srgbClr val="0055B7"/>
              </a:solidFill>
              <a:latin typeface="Arial Black"/>
              <a:cs typeface="Arial Black"/>
            </a:endParaRPr>
          </a:p>
        </p:txBody>
      </p:sp>
    </p:spTree>
    <p:extLst>
      <p:ext uri="{BB962C8B-B14F-4D97-AF65-F5344CB8AC3E}">
        <p14:creationId xmlns:p14="http://schemas.microsoft.com/office/powerpoint/2010/main" val="4084326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444821"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What is the Secure Element?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4781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Fancy name for a </a:t>
            </a:r>
            <a:r>
              <a:rPr lang="en-US" sz="2000" kern="0" dirty="0" smtClean="0">
                <a:latin typeface="Trade Gothic Next LT Pro Lt"/>
                <a:ea typeface="MS PGothic"/>
                <a:cs typeface="MS PGothic"/>
              </a:rPr>
              <a:t>Contactless Smart Card</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Hosts </a:t>
            </a:r>
            <a:r>
              <a:rPr lang="en-GB" sz="2000" kern="0" dirty="0" smtClean="0">
                <a:latin typeface="Trade Gothic Next LT Pro Lt"/>
                <a:ea typeface="MS PGothic"/>
                <a:cs typeface="MS PGothic"/>
              </a:rPr>
              <a:t>Applets </a:t>
            </a:r>
            <a:r>
              <a:rPr lang="en-GB" sz="2000" kern="0" dirty="0" smtClean="0">
                <a:latin typeface="Trade Gothic Next LT Pro Lt"/>
                <a:ea typeface="MS PGothic"/>
                <a:cs typeface="MS PGothic"/>
              </a:rPr>
              <a:t>available over NFC and to local apps</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Provides hardware security for </a:t>
            </a:r>
            <a:r>
              <a:rPr lang="en-GB" sz="2000" kern="0" dirty="0" smtClean="0">
                <a:latin typeface="Trade Gothic Next LT Pro Lt"/>
                <a:ea typeface="MS PGothic"/>
                <a:cs typeface="MS PGothic"/>
              </a:rPr>
              <a:t>applets</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A more secure execution environment than commodity hardware</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Communication via APDUs over a serial interface</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Client asks to speak to an application based on an </a:t>
            </a:r>
            <a:r>
              <a:rPr lang="en-US" sz="2000" kern="0" dirty="0" smtClean="0">
                <a:latin typeface="Trade Gothic Next LT Pro Lt"/>
                <a:ea typeface="MS PGothic"/>
                <a:cs typeface="MS PGothic"/>
              </a:rPr>
              <a:t>Application ID (AID)</a:t>
            </a:r>
            <a:endParaRPr lang="en-US"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Communication is Command-Response</a:t>
            </a:r>
          </a:p>
        </p:txBody>
      </p:sp>
    </p:spTree>
    <p:extLst>
      <p:ext uri="{BB962C8B-B14F-4D97-AF65-F5344CB8AC3E}">
        <p14:creationId xmlns:p14="http://schemas.microsoft.com/office/powerpoint/2010/main" val="875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Applets on Secure Element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7753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solidFill>
                  <a:prstClr val="white"/>
                </a:solidFill>
                <a:latin typeface="Trade Gothic Next LT Pro Lt"/>
                <a:ea typeface="MS PGothic"/>
                <a:cs typeface="MS PGothic"/>
              </a:rPr>
              <a:t>The Secure Element </a:t>
            </a:r>
            <a:r>
              <a:rPr lang="en-US" sz="2000" kern="0" dirty="0" smtClean="0">
                <a:solidFill>
                  <a:prstClr val="white"/>
                </a:solidFill>
                <a:latin typeface="Trade Gothic Next LT Pro Lt"/>
                <a:ea typeface="MS PGothic"/>
                <a:cs typeface="MS PGothic"/>
              </a:rPr>
              <a:t>(on a mobile phone) </a:t>
            </a:r>
            <a:r>
              <a:rPr lang="en-US" sz="2000" kern="0" dirty="0" err="1" smtClean="0">
                <a:solidFill>
                  <a:prstClr val="white"/>
                </a:solidFill>
                <a:latin typeface="Trade Gothic Next LT Pro Lt"/>
                <a:ea typeface="MS PGothic"/>
                <a:cs typeface="MS PGothic"/>
              </a:rPr>
              <a:t>typicall</a:t>
            </a:r>
            <a:r>
              <a:rPr lang="en-US" sz="2000" kern="0" dirty="0" smtClean="0">
                <a:solidFill>
                  <a:prstClr val="white"/>
                </a:solidFill>
                <a:latin typeface="Trade Gothic Next LT Pro Lt"/>
                <a:ea typeface="MS PGothic"/>
                <a:cs typeface="MS PGothic"/>
              </a:rPr>
              <a:t> hosts </a:t>
            </a:r>
            <a:r>
              <a:rPr lang="en-US" sz="2000" kern="0" dirty="0" smtClean="0">
                <a:solidFill>
                  <a:prstClr val="white"/>
                </a:solidFill>
                <a:latin typeface="Trade Gothic Next LT Pro Lt"/>
                <a:ea typeface="MS PGothic"/>
                <a:cs typeface="MS PGothic"/>
              </a:rPr>
              <a:t>a number </a:t>
            </a:r>
            <a:r>
              <a:rPr lang="en-US" sz="2000" kern="0" dirty="0" smtClean="0">
                <a:solidFill>
                  <a:prstClr val="white"/>
                </a:solidFill>
                <a:latin typeface="Trade Gothic Next LT Pro Lt"/>
                <a:ea typeface="MS PGothic"/>
                <a:cs typeface="MS PGothic"/>
              </a:rPr>
              <a:t>of different applets. </a:t>
            </a:r>
            <a:r>
              <a:rPr lang="en-US" sz="2000" kern="0" dirty="0" smtClean="0">
                <a:solidFill>
                  <a:prstClr val="white"/>
                </a:solidFill>
                <a:latin typeface="Trade Gothic Next LT Pro Lt"/>
                <a:ea typeface="MS PGothic"/>
                <a:cs typeface="MS PGothic"/>
              </a:rPr>
              <a:t>For example:</a:t>
            </a:r>
          </a:p>
          <a:p>
            <a:pPr marL="1198563" lvl="2" indent="-285750" eaLnBrk="0" hangingPunct="0">
              <a:spcBef>
                <a:spcPts val="1000"/>
              </a:spcBef>
              <a:buSzPct val="100000"/>
              <a:buFont typeface="Arial" panose="020B0604020202020204" pitchFamily="34" charset="0"/>
              <a:buChar char="•"/>
              <a:defRPr/>
            </a:pPr>
            <a:r>
              <a:rPr lang="en-GB" sz="2000" kern="0" dirty="0" smtClean="0">
                <a:solidFill>
                  <a:prstClr val="white"/>
                </a:solidFill>
                <a:latin typeface="Trade Gothic Next LT Pro Lt"/>
                <a:ea typeface="MS PGothic"/>
                <a:cs typeface="MS PGothic"/>
              </a:rPr>
              <a:t>GSM / LTE Applets</a:t>
            </a:r>
          </a:p>
          <a:p>
            <a:pPr marL="1198563" lvl="2" indent="-285750" eaLnBrk="0" hangingPunct="0">
              <a:spcBef>
                <a:spcPts val="1000"/>
              </a:spcBef>
              <a:buSzPct val="100000"/>
              <a:buFont typeface="Arial" panose="020B0604020202020204" pitchFamily="34" charset="0"/>
              <a:buChar char="•"/>
              <a:defRPr/>
            </a:pPr>
            <a:r>
              <a:rPr lang="en-GB" sz="2000" kern="0" dirty="0" smtClean="0">
                <a:solidFill>
                  <a:prstClr val="white"/>
                </a:solidFill>
                <a:latin typeface="Trade Gothic Next LT Pro Lt"/>
                <a:ea typeface="MS PGothic"/>
                <a:cs typeface="MS PGothic"/>
              </a:rPr>
              <a:t>Payment Applets</a:t>
            </a:r>
          </a:p>
          <a:p>
            <a:pPr marL="1198563" lvl="2" indent="-285750" eaLnBrk="0" hangingPunct="0">
              <a:spcBef>
                <a:spcPts val="1000"/>
              </a:spcBef>
              <a:buSzPct val="100000"/>
              <a:buFont typeface="Arial" panose="020B0604020202020204" pitchFamily="34" charset="0"/>
              <a:buChar char="•"/>
              <a:defRPr/>
            </a:pPr>
            <a:r>
              <a:rPr lang="en-GB" sz="2000" kern="0" dirty="0" smtClean="0">
                <a:solidFill>
                  <a:prstClr val="white"/>
                </a:solidFill>
                <a:latin typeface="Trade Gothic Next LT Pro Lt"/>
                <a:ea typeface="MS PGothic"/>
                <a:cs typeface="MS PGothic"/>
              </a:rPr>
              <a:t>Hardware backed key-storage</a:t>
            </a:r>
          </a:p>
          <a:p>
            <a:pPr marL="1198563" lvl="2" indent="-285750" eaLnBrk="0" hangingPunct="0">
              <a:spcBef>
                <a:spcPts val="1000"/>
              </a:spcBef>
              <a:buSzPct val="100000"/>
              <a:buFont typeface="Arial" panose="020B0604020202020204" pitchFamily="34" charset="0"/>
              <a:buChar char="•"/>
              <a:defRPr/>
            </a:pPr>
            <a:endParaRPr lang="en-GB" sz="2000" kern="0" dirty="0">
              <a:solidFill>
                <a:prstClr val="white"/>
              </a:solidFill>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solidFill>
                  <a:prstClr val="white"/>
                </a:solidFill>
                <a:latin typeface="Trade Gothic Next LT Pro Lt"/>
                <a:ea typeface="MS PGothic"/>
                <a:cs typeface="MS PGothic"/>
              </a:rPr>
              <a:t>The most common Applet Environment is the </a:t>
            </a:r>
            <a:r>
              <a:rPr lang="en-GB" sz="2000" kern="0" dirty="0" err="1" smtClean="0">
                <a:solidFill>
                  <a:prstClr val="white"/>
                </a:solidFill>
                <a:latin typeface="Trade Gothic Next LT Pro Lt"/>
                <a:ea typeface="MS PGothic"/>
                <a:cs typeface="MS PGothic"/>
              </a:rPr>
              <a:t>JavaCard</a:t>
            </a:r>
            <a:r>
              <a:rPr lang="en-GB" sz="2000" kern="0" dirty="0" smtClean="0">
                <a:solidFill>
                  <a:prstClr val="white"/>
                </a:solidFill>
                <a:latin typeface="Trade Gothic Next LT Pro Lt"/>
                <a:ea typeface="MS PGothic"/>
                <a:cs typeface="MS PGothic"/>
              </a:rPr>
              <a:t> Runtime Environment (JCRE)</a:t>
            </a:r>
            <a:endParaRPr lang="en-US" sz="2000" kern="0" dirty="0">
              <a:solidFill>
                <a:prstClr val="white"/>
              </a:solidFill>
              <a:latin typeface="Trade Gothic Next LT Pro Lt"/>
              <a:ea typeface="MS PGothic"/>
              <a:cs typeface="MS PGothic"/>
            </a:endParaRPr>
          </a:p>
        </p:txBody>
      </p:sp>
    </p:spTree>
    <p:extLst>
      <p:ext uri="{BB962C8B-B14F-4D97-AF65-F5344CB8AC3E}">
        <p14:creationId xmlns:p14="http://schemas.microsoft.com/office/powerpoint/2010/main" val="434870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Talking to Applets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474260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solidFill>
                  <a:prstClr val="white"/>
                </a:solidFill>
                <a:latin typeface="Trade Gothic Next LT Pro Lt"/>
                <a:ea typeface="MS PGothic"/>
                <a:cs typeface="MS PGothic"/>
              </a:rPr>
              <a:t>Two interfaces</a:t>
            </a:r>
          </a:p>
          <a:p>
            <a:pPr marL="1198563" lvl="2" indent="-285750" eaLnBrk="0" hangingPunct="0">
              <a:spcBef>
                <a:spcPts val="1000"/>
              </a:spcBef>
              <a:buSzPct val="100000"/>
              <a:buFont typeface="Arial" panose="020B0604020202020204" pitchFamily="34" charset="0"/>
              <a:buChar char="•"/>
              <a:defRPr/>
            </a:pPr>
            <a:r>
              <a:rPr lang="en-US" sz="2000" kern="0" dirty="0">
                <a:solidFill>
                  <a:prstClr val="white"/>
                </a:solidFill>
                <a:latin typeface="Trade Gothic Next LT Pro Lt"/>
                <a:ea typeface="MS PGothic"/>
                <a:cs typeface="MS PGothic"/>
              </a:rPr>
              <a:t>Via </a:t>
            </a:r>
            <a:r>
              <a:rPr lang="en-US" sz="2000" kern="0" dirty="0" smtClean="0">
                <a:solidFill>
                  <a:prstClr val="white"/>
                </a:solidFill>
                <a:latin typeface="Trade Gothic Next LT Pro Lt"/>
                <a:ea typeface="MS PGothic"/>
                <a:cs typeface="MS PGothic"/>
              </a:rPr>
              <a:t>baseband processor </a:t>
            </a:r>
            <a:r>
              <a:rPr lang="en-US" sz="2000" kern="0" dirty="0">
                <a:solidFill>
                  <a:prstClr val="white"/>
                </a:solidFill>
                <a:latin typeface="Trade Gothic Next LT Pro Lt"/>
                <a:ea typeface="MS PGothic"/>
                <a:cs typeface="MS PGothic"/>
              </a:rPr>
              <a:t>(contactless)</a:t>
            </a:r>
          </a:p>
          <a:p>
            <a:pPr marL="1198563" lvl="2" indent="-285750" eaLnBrk="0" hangingPunct="0">
              <a:spcBef>
                <a:spcPts val="1000"/>
              </a:spcBef>
              <a:buSzPct val="100000"/>
              <a:buFont typeface="Arial" panose="020B0604020202020204" pitchFamily="34" charset="0"/>
              <a:buChar char="•"/>
              <a:defRPr/>
            </a:pPr>
            <a:r>
              <a:rPr lang="en-US" sz="2000" kern="0" dirty="0" smtClean="0">
                <a:solidFill>
                  <a:prstClr val="white"/>
                </a:solidFill>
                <a:latin typeface="Trade Gothic Next LT Pro Lt"/>
                <a:ea typeface="MS PGothic"/>
                <a:cs typeface="MS PGothic"/>
              </a:rPr>
              <a:t>From apps core</a:t>
            </a:r>
          </a:p>
          <a:p>
            <a:pPr marL="1655763" lvl="3" indent="-285750" eaLnBrk="0" hangingPunct="0">
              <a:spcBef>
                <a:spcPts val="1000"/>
              </a:spcBef>
              <a:buSzPct val="100000"/>
              <a:buFont typeface="Arial" panose="020B0604020202020204" pitchFamily="34" charset="0"/>
              <a:buChar char="•"/>
              <a:defRPr/>
            </a:pPr>
            <a:r>
              <a:rPr lang="en-US" sz="2000" kern="0" dirty="0">
                <a:solidFill>
                  <a:prstClr val="white"/>
                </a:solidFill>
                <a:latin typeface="Trade Gothic Next LT Pro Lt"/>
                <a:ea typeface="MS PGothic"/>
                <a:cs typeface="MS PGothic"/>
              </a:rPr>
              <a:t>V</a:t>
            </a:r>
            <a:r>
              <a:rPr lang="en-US" sz="2000" kern="0" dirty="0" smtClean="0">
                <a:solidFill>
                  <a:prstClr val="white"/>
                </a:solidFill>
                <a:latin typeface="Trade Gothic Next LT Pro Lt"/>
                <a:ea typeface="MS PGothic"/>
                <a:cs typeface="MS PGothic"/>
              </a:rPr>
              <a:t>ia </a:t>
            </a:r>
            <a:r>
              <a:rPr lang="en-US" sz="2000" kern="0" dirty="0">
                <a:solidFill>
                  <a:prstClr val="white"/>
                </a:solidFill>
                <a:latin typeface="Trade Gothic Next LT Pro Lt"/>
                <a:ea typeface="MS PGothic"/>
                <a:cs typeface="MS PGothic"/>
              </a:rPr>
              <a:t>/</a:t>
            </a:r>
            <a:r>
              <a:rPr lang="en-US" sz="2000" kern="0" dirty="0" err="1">
                <a:solidFill>
                  <a:prstClr val="white"/>
                </a:solidFill>
                <a:latin typeface="Trade Gothic Next LT Pro Lt"/>
                <a:ea typeface="MS PGothic"/>
                <a:cs typeface="MS PGothic"/>
              </a:rPr>
              <a:t>dev</a:t>
            </a:r>
            <a:r>
              <a:rPr lang="en-US" sz="2000" kern="0" dirty="0">
                <a:solidFill>
                  <a:prstClr val="white"/>
                </a:solidFill>
                <a:latin typeface="Trade Gothic Next LT Pro Lt"/>
                <a:ea typeface="MS PGothic"/>
                <a:cs typeface="MS PGothic"/>
              </a:rPr>
              <a:t>/</a:t>
            </a:r>
            <a:r>
              <a:rPr lang="en-US" sz="2000" kern="0" dirty="0" err="1">
                <a:solidFill>
                  <a:prstClr val="white"/>
                </a:solidFill>
                <a:latin typeface="Trade Gothic Next LT Pro Lt"/>
                <a:ea typeface="MS PGothic"/>
                <a:cs typeface="MS PGothic"/>
              </a:rPr>
              <a:t>nfc</a:t>
            </a:r>
            <a:r>
              <a:rPr lang="en-US" sz="2000" kern="0" dirty="0">
                <a:solidFill>
                  <a:prstClr val="white"/>
                </a:solidFill>
                <a:latin typeface="Trade Gothic Next LT Pro Lt"/>
                <a:ea typeface="MS PGothic"/>
                <a:cs typeface="MS PGothic"/>
              </a:rPr>
              <a:t> on </a:t>
            </a:r>
            <a:r>
              <a:rPr lang="en-US" sz="2000" kern="0" dirty="0" smtClean="0">
                <a:solidFill>
                  <a:prstClr val="white"/>
                </a:solidFill>
                <a:latin typeface="Trade Gothic Next LT Pro Lt"/>
                <a:ea typeface="MS PGothic"/>
                <a:cs typeface="MS PGothic"/>
              </a:rPr>
              <a:t>BB10</a:t>
            </a:r>
          </a:p>
          <a:p>
            <a:pPr marL="1655763" lvl="3" indent="-285750" eaLnBrk="0" hangingPunct="0">
              <a:spcBef>
                <a:spcPts val="1000"/>
              </a:spcBef>
              <a:buSzPct val="100000"/>
              <a:buFont typeface="Arial" panose="020B0604020202020204" pitchFamily="34" charset="0"/>
              <a:buChar char="•"/>
              <a:defRPr/>
            </a:pPr>
            <a:r>
              <a:rPr lang="en-US" sz="2000" kern="0" dirty="0">
                <a:solidFill>
                  <a:prstClr val="white"/>
                </a:solidFill>
                <a:latin typeface="Trade Gothic Next LT Pro Lt"/>
                <a:ea typeface="MS PGothic"/>
                <a:cs typeface="MS PGothic"/>
              </a:rPr>
              <a:t>V</a:t>
            </a:r>
            <a:r>
              <a:rPr lang="en-US" sz="2000" kern="0" dirty="0" smtClean="0">
                <a:solidFill>
                  <a:prstClr val="white"/>
                </a:solidFill>
                <a:latin typeface="Trade Gothic Next LT Pro Lt"/>
                <a:ea typeface="MS PGothic"/>
                <a:cs typeface="MS PGothic"/>
              </a:rPr>
              <a:t>ia </a:t>
            </a:r>
            <a:r>
              <a:rPr lang="en-US" sz="2000" kern="0" dirty="0">
                <a:solidFill>
                  <a:prstClr val="white"/>
                </a:solidFill>
                <a:latin typeface="Trade Gothic Next LT Pro Lt"/>
                <a:ea typeface="MS PGothic"/>
                <a:cs typeface="MS PGothic"/>
              </a:rPr>
              <a:t>Binder IPC on </a:t>
            </a:r>
            <a:r>
              <a:rPr lang="en-US" sz="2000" kern="0" dirty="0" smtClean="0">
                <a:solidFill>
                  <a:prstClr val="white"/>
                </a:solidFill>
                <a:latin typeface="Trade Gothic Next LT Pro Lt"/>
                <a:ea typeface="MS PGothic"/>
                <a:cs typeface="MS PGothic"/>
              </a:rPr>
              <a:t>Android</a:t>
            </a:r>
            <a:endParaRPr lang="en-GB" sz="2000" kern="0" dirty="0">
              <a:solidFill>
                <a:prstClr val="white"/>
              </a:solidFill>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solidFill>
                  <a:prstClr val="white"/>
                </a:solidFill>
                <a:latin typeface="Trade Gothic Next LT Pro Lt"/>
                <a:ea typeface="MS PGothic"/>
                <a:cs typeface="MS PGothic"/>
              </a:rPr>
              <a:t>An applet can discriminate between the two</a:t>
            </a:r>
            <a:endParaRPr lang="en-US" sz="2000" kern="0" dirty="0">
              <a:solidFill>
                <a:prstClr val="white"/>
              </a:solidFill>
              <a:latin typeface="Trade Gothic Next LT Pro Lt"/>
              <a:ea typeface="MS PGothic"/>
              <a:cs typeface="MS PGothic"/>
            </a:endParaRPr>
          </a:p>
          <a:p>
            <a:pPr marL="455613" lvl="1" eaLnBrk="0" hangingPunct="0">
              <a:spcBef>
                <a:spcPts val="1000"/>
              </a:spcBef>
              <a:buSzPct val="100000"/>
              <a:defRPr/>
            </a:pPr>
            <a:endParaRPr lang="en-US" sz="2000" kern="0" dirty="0">
              <a:solidFill>
                <a:prstClr val="white"/>
              </a:solidFill>
              <a:latin typeface="Trade Gothic Next LT Pro Lt"/>
              <a:ea typeface="MS PGothic"/>
              <a:cs typeface="MS PGothic"/>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894" y="1284005"/>
            <a:ext cx="33623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Who Am I?</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051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Tom Keetch</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Security Researcher for BlackBerry</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Interested in:</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OS Security</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Exploit Mitigation (esp. Sandboxes)</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Browser / web app security.</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Recently: FPGAs…</a:t>
            </a:r>
          </a:p>
        </p:txBody>
      </p:sp>
    </p:spTree>
    <p:extLst>
      <p:ext uri="{BB962C8B-B14F-4D97-AF65-F5344CB8AC3E}">
        <p14:creationId xmlns:p14="http://schemas.microsoft.com/office/powerpoint/2010/main" val="41506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Example: Visa Debit Card</a:t>
            </a:r>
            <a:endParaRPr lang="en-GB" sz="3200" spc="-150" dirty="0">
              <a:solidFill>
                <a:srgbClr val="FFFFFF"/>
              </a:solidFill>
              <a:latin typeface="Arial Black" charset="0"/>
              <a:ea typeface="Arial Black" charset="0"/>
              <a:cs typeface="Arial Black"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89" y="1386840"/>
            <a:ext cx="3778879" cy="160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1449" y="1542556"/>
            <a:ext cx="3734202" cy="129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95102" y="3066812"/>
            <a:ext cx="2130455" cy="369332"/>
          </a:xfrm>
          <a:prstGeom prst="rect">
            <a:avLst/>
          </a:prstGeom>
          <a:noFill/>
        </p:spPr>
        <p:txBody>
          <a:bodyPr wrap="none" rtlCol="0">
            <a:spAutoFit/>
          </a:bodyPr>
          <a:lstStyle/>
          <a:p>
            <a:r>
              <a:rPr lang="en-GB" dirty="0" smtClean="0">
                <a:solidFill>
                  <a:prstClr val="white"/>
                </a:solidFill>
              </a:rPr>
              <a:t>Contactless Payment</a:t>
            </a:r>
            <a:endParaRPr lang="en-US" dirty="0">
              <a:solidFill>
                <a:prstClr val="white"/>
              </a:solidFill>
            </a:endParaRPr>
          </a:p>
        </p:txBody>
      </p:sp>
      <p:sp>
        <p:nvSpPr>
          <p:cNvPr id="8" name="TextBox 7"/>
          <p:cNvSpPr txBox="1"/>
          <p:nvPr/>
        </p:nvSpPr>
        <p:spPr>
          <a:xfrm>
            <a:off x="6118857" y="3066812"/>
            <a:ext cx="1739387" cy="369332"/>
          </a:xfrm>
          <a:prstGeom prst="rect">
            <a:avLst/>
          </a:prstGeom>
          <a:noFill/>
        </p:spPr>
        <p:txBody>
          <a:bodyPr wrap="none" rtlCol="0">
            <a:spAutoFit/>
          </a:bodyPr>
          <a:lstStyle/>
          <a:p>
            <a:r>
              <a:rPr lang="en-GB" dirty="0" smtClean="0">
                <a:solidFill>
                  <a:prstClr val="white"/>
                </a:solidFill>
              </a:rPr>
              <a:t>ATM Transaction</a:t>
            </a:r>
            <a:endParaRPr lang="en-US" dirty="0">
              <a:solidFill>
                <a:prstClr val="white"/>
              </a:solidFill>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60478"/>
            <a:ext cx="9144000" cy="1383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13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Types of Secure Element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051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SIM Card (UICC)</a:t>
            </a:r>
          </a:p>
          <a:p>
            <a:pPr marL="1198563" lvl="2"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Controlled by Mobile Network Operator (</a:t>
            </a:r>
            <a:r>
              <a:rPr lang="en-GB" sz="2000" kern="0" dirty="0" smtClean="0">
                <a:latin typeface="Trade Gothic Next LT Pro Lt"/>
                <a:ea typeface="MS PGothic"/>
                <a:cs typeface="MS PGothic"/>
              </a:rPr>
              <a:t>MNO)</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Embedded  (</a:t>
            </a:r>
            <a:r>
              <a:rPr lang="en-GB" sz="2000" kern="0" dirty="0" err="1" smtClean="0">
                <a:latin typeface="Trade Gothic Next LT Pro Lt"/>
                <a:ea typeface="MS PGothic"/>
                <a:cs typeface="MS PGothic"/>
              </a:rPr>
              <a:t>eSE</a:t>
            </a:r>
            <a:r>
              <a:rPr lang="en-GB" sz="2000" kern="0" dirty="0" smtClean="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Controlled by hardware vendor</a:t>
            </a:r>
          </a:p>
          <a:p>
            <a:pPr marL="741363" lvl="1" indent="-285750" eaLnBrk="0" hangingPunct="0">
              <a:spcBef>
                <a:spcPts val="1000"/>
              </a:spcBef>
              <a:buSzPct val="100000"/>
              <a:buFont typeface="Arial" panose="020B0604020202020204" pitchFamily="34" charset="0"/>
              <a:buChar char="•"/>
              <a:defRPr/>
            </a:pPr>
            <a:r>
              <a:rPr lang="en-GB" sz="2000" kern="0" dirty="0" err="1" smtClean="0">
                <a:latin typeface="Trade Gothic Next LT Pro Lt"/>
                <a:ea typeface="MS PGothic"/>
                <a:cs typeface="MS PGothic"/>
              </a:rPr>
              <a:t>microSD</a:t>
            </a:r>
            <a:r>
              <a:rPr lang="en-GB" sz="2000" kern="0" dirty="0" smtClean="0">
                <a:latin typeface="Trade Gothic Next LT Pro Lt"/>
                <a:ea typeface="MS PGothic"/>
                <a:cs typeface="MS PGothic"/>
              </a:rPr>
              <a:t> based</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Controlled by another third party</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E.g. </a:t>
            </a:r>
            <a:r>
              <a:rPr lang="en-GB" sz="2000" kern="0" dirty="0" err="1" smtClean="0">
                <a:latin typeface="Trade Gothic Next LT Pro Lt"/>
                <a:ea typeface="MS PGothic"/>
                <a:cs typeface="MS PGothic"/>
              </a:rPr>
              <a:t>SecuSmart</a:t>
            </a:r>
            <a:endParaRPr lang="en-GB" sz="2000" kern="0" dirty="0" smtClean="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Host-based </a:t>
            </a:r>
            <a:r>
              <a:rPr lang="en-GB" sz="2000" kern="0" dirty="0" smtClean="0">
                <a:latin typeface="Trade Gothic Next LT Pro Lt"/>
                <a:ea typeface="MS PGothic"/>
                <a:cs typeface="MS PGothic"/>
              </a:rPr>
              <a:t>Card Emulation – pure software</a:t>
            </a:r>
            <a:endParaRPr lang="en-GB" sz="2000" kern="0" dirty="0">
              <a:latin typeface="Trade Gothic Next LT Pro Lt"/>
              <a:ea typeface="MS PGothic"/>
              <a:cs typeface="MS PGothic"/>
            </a:endParaRPr>
          </a:p>
        </p:txBody>
      </p:sp>
    </p:spTree>
    <p:extLst>
      <p:ext uri="{BB962C8B-B14F-4D97-AF65-F5344CB8AC3E}">
        <p14:creationId xmlns:p14="http://schemas.microsoft.com/office/powerpoint/2010/main" val="370670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Control of the Secure Element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5848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 major delay in </a:t>
            </a:r>
            <a:r>
              <a:rPr lang="en-US" sz="2000" kern="0" dirty="0" err="1" smtClean="0">
                <a:latin typeface="Trade Gothic Next LT Pro Lt"/>
                <a:ea typeface="MS PGothic"/>
                <a:cs typeface="MS PGothic"/>
              </a:rPr>
              <a:t>standardisation</a:t>
            </a:r>
            <a:r>
              <a:rPr lang="en-US" sz="2000" kern="0" dirty="0" smtClean="0">
                <a:latin typeface="Trade Gothic Next LT Pro Lt"/>
                <a:ea typeface="MS PGothic"/>
                <a:cs typeface="MS PGothic"/>
              </a:rPr>
              <a:t> </a:t>
            </a:r>
            <a:r>
              <a:rPr lang="en-US" sz="2000" kern="0" dirty="0">
                <a:latin typeface="Trade Gothic Next LT Pro Lt"/>
                <a:ea typeface="MS PGothic"/>
                <a:cs typeface="MS PGothic"/>
              </a:rPr>
              <a:t>and adoption of NFC has been in part due to a tussle between Carriers, </a:t>
            </a:r>
            <a:r>
              <a:rPr lang="en-US" sz="2000" kern="0" dirty="0" smtClean="0">
                <a:latin typeface="Trade Gothic Next LT Pro Lt"/>
                <a:ea typeface="MS PGothic"/>
                <a:cs typeface="MS PGothic"/>
              </a:rPr>
              <a:t>Banks and </a:t>
            </a:r>
            <a:r>
              <a:rPr lang="en-US" sz="2000" kern="0" dirty="0">
                <a:latin typeface="Trade Gothic Next LT Pro Lt"/>
                <a:ea typeface="MS PGothic"/>
                <a:cs typeface="MS PGothic"/>
              </a:rPr>
              <a:t>OEMs over control of the Secure Element!</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SE Owner can rent space on SE to applet providers.</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Everyone </a:t>
            </a:r>
            <a:r>
              <a:rPr lang="en-US" sz="2000" kern="0" dirty="0">
                <a:latin typeface="Trade Gothic Next LT Pro Lt"/>
                <a:ea typeface="MS PGothic"/>
                <a:cs typeface="MS PGothic"/>
              </a:rPr>
              <a:t>wants to control the SE</a:t>
            </a:r>
            <a:r>
              <a:rPr lang="en-US" sz="2000" kern="0" dirty="0" smtClean="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Host-based Card Emulation </a:t>
            </a:r>
            <a:r>
              <a:rPr lang="en-GB" sz="2000" kern="0" dirty="0" smtClean="0">
                <a:latin typeface="Trade Gothic Next LT Pro Lt"/>
                <a:ea typeface="MS PGothic"/>
                <a:cs typeface="MS PGothic"/>
              </a:rPr>
              <a:t>changes this (more later)</a:t>
            </a: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345542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Global Platform</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840782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The GP standard defines multi-tenant smart-cards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Multiple </a:t>
            </a:r>
            <a:r>
              <a:rPr lang="en-US" sz="2000" kern="0" dirty="0" smtClean="0">
                <a:latin typeface="Trade Gothic Next LT Pro Lt"/>
                <a:ea typeface="MS PGothic"/>
                <a:cs typeface="MS PGothic"/>
              </a:rPr>
              <a:t>applets from different parties </a:t>
            </a:r>
            <a:r>
              <a:rPr lang="en-US" sz="2000" kern="0" dirty="0">
                <a:latin typeface="Trade Gothic Next LT Pro Lt"/>
                <a:ea typeface="MS PGothic"/>
                <a:cs typeface="MS PGothic"/>
              </a:rPr>
              <a:t>on a single smart-card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GP version 2.2 designed for mobile </a:t>
            </a:r>
            <a:r>
              <a:rPr lang="en-US" sz="2000" kern="0" dirty="0" smtClean="0">
                <a:latin typeface="Trade Gothic Next LT Pro Lt"/>
                <a:ea typeface="MS PGothic"/>
                <a:cs typeface="MS PGothic"/>
              </a:rPr>
              <a:t>devices</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SE is divided into </a:t>
            </a:r>
            <a:r>
              <a:rPr lang="en-US" sz="2000" kern="0" dirty="0" smtClean="0">
                <a:latin typeface="Trade Gothic Next LT Pro Lt"/>
                <a:ea typeface="MS PGothic"/>
                <a:cs typeface="MS PGothic"/>
              </a:rPr>
              <a:t>isolated compartments called Security </a:t>
            </a:r>
            <a:r>
              <a:rPr lang="en-US" sz="2000" kern="0" dirty="0">
                <a:latin typeface="Trade Gothic Next LT Pro Lt"/>
                <a:ea typeface="MS PGothic"/>
                <a:cs typeface="MS PGothic"/>
              </a:rPr>
              <a:t>Domains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 single Issuer Security Domain (ISD)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Supplementary Security Domains (SSD</a:t>
            </a:r>
            <a:r>
              <a:rPr lang="en-US" sz="2000" kern="0" dirty="0" smtClean="0">
                <a:latin typeface="Trade Gothic Next LT Pro Lt"/>
                <a:ea typeface="MS PGothic"/>
                <a:cs typeface="MS PGothic"/>
              </a:rPr>
              <a:t>)</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SE applets managed by a Trusted Service Manager (</a:t>
            </a:r>
            <a:r>
              <a:rPr lang="en-US" sz="2000" kern="0" dirty="0" smtClean="0">
                <a:latin typeface="Trade Gothic Next LT Pro Lt"/>
                <a:ea typeface="MS PGothic"/>
                <a:cs typeface="MS PGothic"/>
              </a:rPr>
              <a:t>TSM)</a:t>
            </a:r>
            <a:endParaRPr lang="en-US"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Each </a:t>
            </a:r>
            <a:r>
              <a:rPr lang="en-US" sz="2000" kern="0" dirty="0" smtClean="0">
                <a:latin typeface="Trade Gothic Next LT Pro Lt"/>
                <a:ea typeface="MS PGothic"/>
                <a:cs typeface="MS PGothic"/>
              </a:rPr>
              <a:t>Security Domain </a:t>
            </a:r>
            <a:r>
              <a:rPr lang="en-US" sz="2000" kern="0" dirty="0">
                <a:latin typeface="Trade Gothic Next LT Pro Lt"/>
                <a:ea typeface="MS PGothic"/>
                <a:cs typeface="MS PGothic"/>
              </a:rPr>
              <a:t>could have a different </a:t>
            </a:r>
            <a:r>
              <a:rPr lang="en-US" sz="2000" kern="0" dirty="0" smtClean="0">
                <a:latin typeface="Trade Gothic Next LT Pro Lt"/>
                <a:ea typeface="MS PGothic"/>
                <a:cs typeface="MS PGothic"/>
              </a:rPr>
              <a:t>TSM</a:t>
            </a: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10748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Global Platform (cont.)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432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TSMs have private encryption keys that allow it manage applets within its associated Security Domain</a:t>
            </a: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Different </a:t>
            </a:r>
            <a:r>
              <a:rPr lang="en-US" sz="2000" kern="0" dirty="0">
                <a:latin typeface="Trade Gothic Next LT Pro Lt"/>
                <a:ea typeface="MS PGothic"/>
                <a:cs typeface="MS PGothic"/>
              </a:rPr>
              <a:t>models for how the TSM operates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Simple Mode – Issuer does management on behalf of TSM</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Delegated – The SP-TSM has </a:t>
            </a:r>
            <a:r>
              <a:rPr lang="en-US" sz="2000" kern="0" dirty="0" smtClean="0">
                <a:latin typeface="Trade Gothic Next LT Pro Lt"/>
                <a:ea typeface="MS PGothic"/>
                <a:cs typeface="MS PGothic"/>
              </a:rPr>
              <a:t>operations </a:t>
            </a:r>
            <a:r>
              <a:rPr lang="en-US" sz="2000" kern="0" dirty="0" err="1">
                <a:latin typeface="Trade Gothic Next LT Pro Lt"/>
                <a:ea typeface="MS PGothic"/>
                <a:cs typeface="MS PGothic"/>
              </a:rPr>
              <a:t>authorised</a:t>
            </a:r>
            <a:r>
              <a:rPr lang="en-US" sz="2000" kern="0" dirty="0">
                <a:latin typeface="Trade Gothic Next LT Pro Lt"/>
                <a:ea typeface="MS PGothic"/>
                <a:cs typeface="MS PGothic"/>
              </a:rPr>
              <a:t> by Issuer</a:t>
            </a:r>
          </a:p>
          <a:p>
            <a:pPr marL="1198563" lvl="2" indent="-285750" eaLnBrk="0" hangingPunct="0">
              <a:spcBef>
                <a:spcPts val="1000"/>
              </a:spcBef>
              <a:buSzPct val="100000"/>
              <a:buFont typeface="Arial" panose="020B0604020202020204" pitchFamily="34" charset="0"/>
              <a:buChar char="•"/>
              <a:defRPr/>
            </a:pPr>
            <a:r>
              <a:rPr lang="en-US" sz="2000" kern="0" dirty="0" err="1">
                <a:latin typeface="Trade Gothic Next LT Pro Lt"/>
                <a:ea typeface="MS PGothic"/>
                <a:cs typeface="MS PGothic"/>
              </a:rPr>
              <a:t>Authorised</a:t>
            </a:r>
            <a:r>
              <a:rPr lang="en-US" sz="2000" kern="0" dirty="0">
                <a:latin typeface="Trade Gothic Next LT Pro Lt"/>
                <a:ea typeface="MS PGothic"/>
                <a:cs typeface="MS PGothic"/>
              </a:rPr>
              <a:t> – The SP-TSM </a:t>
            </a:r>
            <a:r>
              <a:rPr lang="en-US" sz="2000" kern="0" dirty="0" smtClean="0">
                <a:latin typeface="Trade Gothic Next LT Pro Lt"/>
                <a:ea typeface="MS PGothic"/>
                <a:cs typeface="MS PGothic"/>
              </a:rPr>
              <a:t>can operate independently</a:t>
            </a: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36218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863"/>
            <a:ext cx="4815840" cy="1269735"/>
          </a:xfrm>
          <a:prstGeom prst="rect">
            <a:avLst/>
          </a:prstGeom>
          <a:solidFill>
            <a:schemeClr val="bg1">
              <a:alpha val="5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Title 5"/>
          <p:cNvSpPr txBox="1">
            <a:spLocks/>
          </p:cNvSpPr>
          <p:nvPr/>
        </p:nvSpPr>
        <p:spPr bwMode="auto">
          <a:xfrm>
            <a:off x="497563" y="1096963"/>
            <a:ext cx="5086350"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prstClr val="white"/>
                </a:solidFill>
                <a:latin typeface="Arial Black"/>
                <a:cs typeface="Arial Black"/>
              </a:rPr>
              <a:t>SECURE ELEMENT </a:t>
            </a:r>
            <a:r>
              <a:rPr lang="en-US" sz="3200" spc="-150" dirty="0" smtClean="0">
                <a:solidFill>
                  <a:srgbClr val="FF4C00"/>
                </a:solidFill>
                <a:latin typeface="Arial Black"/>
                <a:cs typeface="Arial Black"/>
              </a:rPr>
              <a:t>ACCESS CONTROL</a:t>
            </a:r>
            <a:endParaRPr lang="en-US" sz="3200" spc="-150" dirty="0">
              <a:solidFill>
                <a:srgbClr val="FF4C00"/>
              </a:solidFill>
              <a:latin typeface="Arial Black"/>
              <a:cs typeface="Arial Black"/>
            </a:endParaRPr>
          </a:p>
        </p:txBody>
      </p:sp>
    </p:spTree>
    <p:extLst>
      <p:ext uri="{BB962C8B-B14F-4D97-AF65-F5344CB8AC3E}">
        <p14:creationId xmlns:p14="http://schemas.microsoft.com/office/powerpoint/2010/main" val="2254521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Secure Element Access Control</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9353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Access Control Files (ACF</a:t>
            </a:r>
            <a:r>
              <a:rPr lang="en-US" sz="2000" kern="0" dirty="0" smtClean="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Authenticate Mobile Applications</a:t>
            </a:r>
            <a:endParaRPr lang="en-US" sz="2000" kern="0" dirty="0" smtClean="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Secure Channel Protocol (SCP)</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Authenticate </a:t>
            </a:r>
            <a:r>
              <a:rPr lang="en-US" sz="2000" kern="0" dirty="0" smtClean="0">
                <a:latin typeface="Trade Gothic Next LT Pro Lt"/>
                <a:ea typeface="MS PGothic"/>
                <a:cs typeface="MS PGothic"/>
              </a:rPr>
              <a:t>Trusted Service Managers (TSM)</a:t>
            </a:r>
          </a:p>
          <a:p>
            <a:pPr marL="1198563" lvl="2" indent="-285750" eaLnBrk="0" hangingPunct="0">
              <a:spcBef>
                <a:spcPts val="1000"/>
              </a:spcBef>
              <a:buSzPct val="100000"/>
              <a:buFont typeface="Arial" panose="020B0604020202020204" pitchFamily="34" charset="0"/>
              <a:buChar char="•"/>
              <a:defRPr/>
            </a:pP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Contactless Registry Service (CRS</a:t>
            </a:r>
            <a:r>
              <a:rPr lang="en-US" sz="2000" kern="0" dirty="0" smtClean="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Authenticate NFC Readers</a:t>
            </a:r>
            <a:endParaRPr lang="en-US" sz="2000" kern="0" dirty="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1458838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648450" y="77392"/>
            <a:ext cx="655638" cy="4964906"/>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Calibri" charset="0"/>
              </a:rPr>
              <a:t>SCP</a:t>
            </a:r>
          </a:p>
        </p:txBody>
      </p:sp>
      <p:sp>
        <p:nvSpPr>
          <p:cNvPr id="26626" name="Rectangle 2"/>
          <p:cNvSpPr>
            <a:spLocks noChangeArrowheads="1"/>
          </p:cNvSpPr>
          <p:nvPr/>
        </p:nvSpPr>
        <p:spPr bwMode="auto">
          <a:xfrm>
            <a:off x="444501" y="3793330"/>
            <a:ext cx="5915025" cy="382429"/>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Calibri" charset="0"/>
              </a:rPr>
              <a:t>ACF</a:t>
            </a:r>
          </a:p>
        </p:txBody>
      </p:sp>
      <p:sp>
        <p:nvSpPr>
          <p:cNvPr id="26627" name="Rectangle 3"/>
          <p:cNvSpPr>
            <a:spLocks noChangeArrowheads="1"/>
          </p:cNvSpPr>
          <p:nvPr/>
        </p:nvSpPr>
        <p:spPr bwMode="auto">
          <a:xfrm>
            <a:off x="444501" y="563166"/>
            <a:ext cx="5915025" cy="381714"/>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Calibri" charset="0"/>
              </a:rPr>
              <a:t>CRS</a:t>
            </a:r>
          </a:p>
        </p:txBody>
      </p:sp>
      <p:sp>
        <p:nvSpPr>
          <p:cNvPr id="26628" name="Rectangle 4"/>
          <p:cNvSpPr>
            <a:spLocks noChangeArrowheads="1"/>
          </p:cNvSpPr>
          <p:nvPr/>
        </p:nvSpPr>
        <p:spPr bwMode="auto">
          <a:xfrm>
            <a:off x="444501" y="1003698"/>
            <a:ext cx="5915025" cy="264556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Secure Element</a:t>
            </a:r>
          </a:p>
        </p:txBody>
      </p:sp>
      <p:sp>
        <p:nvSpPr>
          <p:cNvPr id="26629" name="Rectangle 5"/>
          <p:cNvSpPr>
            <a:spLocks noChangeArrowheads="1"/>
          </p:cNvSpPr>
          <p:nvPr/>
        </p:nvSpPr>
        <p:spPr bwMode="auto">
          <a:xfrm>
            <a:off x="455613" y="4236244"/>
            <a:ext cx="5903912" cy="806054"/>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Device</a:t>
            </a:r>
          </a:p>
        </p:txBody>
      </p:sp>
      <p:sp>
        <p:nvSpPr>
          <p:cNvPr id="26630" name="Rectangle 6"/>
          <p:cNvSpPr>
            <a:spLocks noChangeArrowheads="1"/>
          </p:cNvSpPr>
          <p:nvPr/>
        </p:nvSpPr>
        <p:spPr bwMode="auto">
          <a:xfrm>
            <a:off x="7723188" y="294085"/>
            <a:ext cx="1116012" cy="1048940"/>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SP-TSM</a:t>
            </a:r>
          </a:p>
        </p:txBody>
      </p:sp>
      <p:sp>
        <p:nvSpPr>
          <p:cNvPr id="26631" name="Rectangle 7"/>
          <p:cNvSpPr>
            <a:spLocks noChangeArrowheads="1"/>
          </p:cNvSpPr>
          <p:nvPr/>
        </p:nvSpPr>
        <p:spPr bwMode="auto">
          <a:xfrm>
            <a:off x="7718426" y="1687116"/>
            <a:ext cx="1116013" cy="83700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Root TSM</a:t>
            </a:r>
          </a:p>
        </p:txBody>
      </p:sp>
      <p:cxnSp>
        <p:nvCxnSpPr>
          <p:cNvPr id="26632" name="AutoShape 8"/>
          <p:cNvCxnSpPr>
            <a:cxnSpLocks noChangeShapeType="1"/>
          </p:cNvCxnSpPr>
          <p:nvPr/>
        </p:nvCxnSpPr>
        <p:spPr bwMode="auto">
          <a:xfrm flipH="1">
            <a:off x="8275638" y="1343026"/>
            <a:ext cx="4762" cy="345281"/>
          </a:xfrm>
          <a:prstGeom prst="bentConnector3">
            <a:avLst>
              <a:gd name="adj1" fmla="val 50000"/>
            </a:avLst>
          </a:prstGeom>
          <a:noFill/>
          <a:ln w="9360" cap="flat">
            <a:solidFill>
              <a:srgbClr val="4A7EBB"/>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33" name="Rectangle 9"/>
          <p:cNvSpPr>
            <a:spLocks noChangeArrowheads="1"/>
          </p:cNvSpPr>
          <p:nvPr/>
        </p:nvSpPr>
        <p:spPr bwMode="auto">
          <a:xfrm>
            <a:off x="639763" y="4399837"/>
            <a:ext cx="1655762"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Calibri" charset="0"/>
              </a:rPr>
              <a:t>App 1</a:t>
            </a:r>
          </a:p>
        </p:txBody>
      </p:sp>
      <p:sp>
        <p:nvSpPr>
          <p:cNvPr id="26634" name="Rectangle 10"/>
          <p:cNvSpPr>
            <a:spLocks noChangeArrowheads="1"/>
          </p:cNvSpPr>
          <p:nvPr/>
        </p:nvSpPr>
        <p:spPr bwMode="auto">
          <a:xfrm>
            <a:off x="2579688" y="4399837"/>
            <a:ext cx="1655762"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 2</a:t>
            </a:r>
          </a:p>
        </p:txBody>
      </p:sp>
      <p:sp>
        <p:nvSpPr>
          <p:cNvPr id="26635" name="Rectangle 11"/>
          <p:cNvSpPr>
            <a:spLocks noChangeArrowheads="1"/>
          </p:cNvSpPr>
          <p:nvPr/>
        </p:nvSpPr>
        <p:spPr bwMode="auto">
          <a:xfrm>
            <a:off x="4480719" y="4406190"/>
            <a:ext cx="1655763"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 3</a:t>
            </a:r>
          </a:p>
        </p:txBody>
      </p:sp>
      <p:sp>
        <p:nvSpPr>
          <p:cNvPr id="26636" name="Rectangle 12"/>
          <p:cNvSpPr>
            <a:spLocks noChangeArrowheads="1"/>
          </p:cNvSpPr>
          <p:nvPr/>
        </p:nvSpPr>
        <p:spPr bwMode="auto">
          <a:xfrm>
            <a:off x="550863" y="1306116"/>
            <a:ext cx="1835150" cy="2234803"/>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Issuer Security Domain</a:t>
            </a:r>
          </a:p>
        </p:txBody>
      </p:sp>
      <p:sp>
        <p:nvSpPr>
          <p:cNvPr id="26637" name="Rectangle 13"/>
          <p:cNvSpPr>
            <a:spLocks noChangeArrowheads="1"/>
          </p:cNvSpPr>
          <p:nvPr/>
        </p:nvSpPr>
        <p:spPr bwMode="auto">
          <a:xfrm>
            <a:off x="24447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8" name="Rectangle 14"/>
          <p:cNvSpPr>
            <a:spLocks noChangeArrowheads="1"/>
          </p:cNvSpPr>
          <p:nvPr/>
        </p:nvSpPr>
        <p:spPr bwMode="auto">
          <a:xfrm>
            <a:off x="43878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9" name="Rectangle 15"/>
          <p:cNvSpPr>
            <a:spLocks noChangeArrowheads="1"/>
          </p:cNvSpPr>
          <p:nvPr/>
        </p:nvSpPr>
        <p:spPr bwMode="auto">
          <a:xfrm>
            <a:off x="7723188" y="2840832"/>
            <a:ext cx="1116012" cy="1017985"/>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SP-TSM</a:t>
            </a:r>
          </a:p>
        </p:txBody>
      </p:sp>
      <p:cxnSp>
        <p:nvCxnSpPr>
          <p:cNvPr id="26640" name="AutoShape 16"/>
          <p:cNvCxnSpPr>
            <a:cxnSpLocks noChangeShapeType="1"/>
          </p:cNvCxnSpPr>
          <p:nvPr/>
        </p:nvCxnSpPr>
        <p:spPr bwMode="auto">
          <a:xfrm>
            <a:off x="8275638" y="2522935"/>
            <a:ext cx="4762" cy="316706"/>
          </a:xfrm>
          <a:prstGeom prst="bentConnector3">
            <a:avLst>
              <a:gd name="adj1" fmla="val 50000"/>
            </a:avLst>
          </a:prstGeom>
          <a:noFill/>
          <a:ln w="9360" cap="flat">
            <a:solidFill>
              <a:srgbClr val="4A7EBB"/>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41" name="Rectangle 17"/>
          <p:cNvSpPr>
            <a:spLocks noChangeArrowheads="1"/>
          </p:cNvSpPr>
          <p:nvPr/>
        </p:nvSpPr>
        <p:spPr bwMode="auto">
          <a:xfrm>
            <a:off x="639763" y="294679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B</a:t>
            </a:r>
          </a:p>
        </p:txBody>
      </p:sp>
      <p:sp>
        <p:nvSpPr>
          <p:cNvPr id="26642" name="Rectangle 18"/>
          <p:cNvSpPr>
            <a:spLocks noChangeArrowheads="1"/>
          </p:cNvSpPr>
          <p:nvPr/>
        </p:nvSpPr>
        <p:spPr bwMode="auto">
          <a:xfrm>
            <a:off x="639763" y="222408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A</a:t>
            </a:r>
          </a:p>
        </p:txBody>
      </p:sp>
      <p:sp>
        <p:nvSpPr>
          <p:cNvPr id="26643" name="Rectangle 19"/>
          <p:cNvSpPr>
            <a:spLocks noChangeArrowheads="1"/>
          </p:cNvSpPr>
          <p:nvPr/>
        </p:nvSpPr>
        <p:spPr bwMode="auto">
          <a:xfrm>
            <a:off x="2533651" y="26038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C</a:t>
            </a:r>
          </a:p>
        </p:txBody>
      </p:sp>
      <p:sp>
        <p:nvSpPr>
          <p:cNvPr id="26644" name="Rectangle 20"/>
          <p:cNvSpPr>
            <a:spLocks noChangeArrowheads="1"/>
          </p:cNvSpPr>
          <p:nvPr/>
        </p:nvSpPr>
        <p:spPr bwMode="auto">
          <a:xfrm>
            <a:off x="4476751" y="2341960"/>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D</a:t>
            </a:r>
          </a:p>
        </p:txBody>
      </p:sp>
      <p:sp>
        <p:nvSpPr>
          <p:cNvPr id="26645" name="Rectangle 21"/>
          <p:cNvSpPr>
            <a:spLocks noChangeArrowheads="1"/>
          </p:cNvSpPr>
          <p:nvPr/>
        </p:nvSpPr>
        <p:spPr bwMode="auto">
          <a:xfrm>
            <a:off x="4476751" y="29467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E</a:t>
            </a:r>
          </a:p>
        </p:txBody>
      </p:sp>
      <p:cxnSp>
        <p:nvCxnSpPr>
          <p:cNvPr id="26646" name="AutoShape 22"/>
          <p:cNvCxnSpPr>
            <a:cxnSpLocks noChangeShapeType="1"/>
          </p:cNvCxnSpPr>
          <p:nvPr/>
        </p:nvCxnSpPr>
        <p:spPr bwMode="auto">
          <a:xfrm flipH="1">
            <a:off x="1677988" y="2105026"/>
            <a:ext cx="6038850" cy="2381"/>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7" name="AutoShape 23"/>
          <p:cNvCxnSpPr>
            <a:cxnSpLocks noChangeShapeType="1"/>
          </p:cNvCxnSpPr>
          <p:nvPr/>
        </p:nvCxnSpPr>
        <p:spPr bwMode="auto">
          <a:xfrm flipH="1">
            <a:off x="5997576" y="817960"/>
            <a:ext cx="1724025" cy="772715"/>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8" name="AutoShape 24"/>
          <p:cNvCxnSpPr>
            <a:cxnSpLocks noChangeShapeType="1"/>
            <a:stCxn id="26633" idx="0"/>
          </p:cNvCxnSpPr>
          <p:nvPr/>
        </p:nvCxnSpPr>
        <p:spPr bwMode="auto">
          <a:xfrm rot="5400000" flipH="1" flipV="1">
            <a:off x="989371" y="3919182"/>
            <a:ext cx="958929" cy="2383"/>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9" name="AutoShape 25"/>
          <p:cNvCxnSpPr>
            <a:cxnSpLocks noChangeShapeType="1"/>
          </p:cNvCxnSpPr>
          <p:nvPr/>
        </p:nvCxnSpPr>
        <p:spPr bwMode="auto">
          <a:xfrm rot="5400000" flipH="1" flipV="1">
            <a:off x="2210357" y="3778094"/>
            <a:ext cx="1243489" cy="12700"/>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0" name="AutoShape 26"/>
          <p:cNvCxnSpPr>
            <a:cxnSpLocks noChangeShapeType="1"/>
          </p:cNvCxnSpPr>
          <p:nvPr/>
        </p:nvCxnSpPr>
        <p:spPr bwMode="auto">
          <a:xfrm rot="5400000" flipH="1" flipV="1">
            <a:off x="4823975" y="3921564"/>
            <a:ext cx="965282" cy="3969"/>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1" name="AutoShape 27"/>
          <p:cNvCxnSpPr>
            <a:cxnSpLocks noChangeShapeType="1"/>
          </p:cNvCxnSpPr>
          <p:nvPr/>
        </p:nvCxnSpPr>
        <p:spPr bwMode="auto">
          <a:xfrm flipH="1">
            <a:off x="3551238" y="3349229"/>
            <a:ext cx="4171950" cy="1190"/>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52" name="Rectangle 28"/>
          <p:cNvSpPr>
            <a:spLocks noChangeArrowheads="1"/>
          </p:cNvSpPr>
          <p:nvPr/>
        </p:nvSpPr>
        <p:spPr bwMode="auto">
          <a:xfrm>
            <a:off x="444501" y="77391"/>
            <a:ext cx="5915025" cy="323850"/>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Contactless Reader</a:t>
            </a:r>
          </a:p>
        </p:txBody>
      </p:sp>
      <p:cxnSp>
        <p:nvCxnSpPr>
          <p:cNvPr id="26653" name="AutoShape 29"/>
          <p:cNvCxnSpPr>
            <a:cxnSpLocks noChangeShapeType="1"/>
          </p:cNvCxnSpPr>
          <p:nvPr/>
        </p:nvCxnSpPr>
        <p:spPr bwMode="auto">
          <a:xfrm rot="5400000" flipH="1" flipV="1">
            <a:off x="1432322" y="1502570"/>
            <a:ext cx="2202658" cy="3"/>
          </a:xfrm>
          <a:prstGeom prst="bentConnector3">
            <a:avLst>
              <a:gd name="adj1" fmla="val 50000"/>
            </a:avLst>
          </a:prstGeom>
          <a:noFill/>
          <a:ln w="507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4" name="AutoShape 30"/>
          <p:cNvCxnSpPr>
            <a:cxnSpLocks noChangeShapeType="1"/>
          </p:cNvCxnSpPr>
          <p:nvPr/>
        </p:nvCxnSpPr>
        <p:spPr bwMode="auto">
          <a:xfrm flipH="1" flipV="1">
            <a:off x="4429126" y="401242"/>
            <a:ext cx="47625" cy="2545556"/>
          </a:xfrm>
          <a:prstGeom prst="bentConnector3">
            <a:avLst>
              <a:gd name="adj1" fmla="val 50000"/>
            </a:avLst>
          </a:prstGeom>
          <a:noFill/>
          <a:ln w="507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436835659"/>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Access Control File</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81563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Steps</a:t>
            </a:r>
            <a:r>
              <a:rPr lang="en-US" sz="2000" kern="0" dirty="0" smtClean="0">
                <a:latin typeface="Trade Gothic Next LT Pro Lt"/>
                <a:ea typeface="MS PGothic"/>
                <a:cs typeface="MS PGothic"/>
              </a:rPr>
              <a:t>:</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Check caller is allowed to access the applet</a:t>
            </a:r>
            <a:endParaRPr lang="en-US"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If allowed: </a:t>
            </a:r>
            <a:r>
              <a:rPr lang="en-US" sz="2000" kern="0" dirty="0">
                <a:latin typeface="Trade Gothic Next LT Pro Lt"/>
                <a:ea typeface="MS PGothic"/>
                <a:cs typeface="MS PGothic"/>
              </a:rPr>
              <a:t>o</a:t>
            </a:r>
            <a:r>
              <a:rPr lang="en-US" sz="2000" kern="0" dirty="0" smtClean="0">
                <a:latin typeface="Trade Gothic Next LT Pro Lt"/>
                <a:ea typeface="MS PGothic"/>
                <a:cs typeface="MS PGothic"/>
              </a:rPr>
              <a:t>pen a new </a:t>
            </a:r>
            <a:r>
              <a:rPr lang="en-US" sz="2000" kern="0" dirty="0">
                <a:latin typeface="Trade Gothic Next LT Pro Lt"/>
                <a:ea typeface="MS PGothic"/>
                <a:cs typeface="MS PGothic"/>
              </a:rPr>
              <a:t>logical channel</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SELECT the requested Applet ID (AID)</a:t>
            </a:r>
            <a:endParaRPr lang="en-US" sz="20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Pass open channel to the client </a:t>
            </a:r>
            <a:r>
              <a:rPr lang="en-US" sz="2000" kern="0" dirty="0" smtClean="0">
                <a:latin typeface="Trade Gothic Next LT Pro Lt"/>
                <a:ea typeface="MS PGothic"/>
                <a:cs typeface="MS PGothic"/>
              </a:rPr>
              <a:t>application</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However, </a:t>
            </a:r>
            <a:r>
              <a:rPr lang="en-US" sz="2000" kern="0" dirty="0" smtClean="0">
                <a:latin typeface="Trade Gothic Next LT Pro Lt"/>
                <a:ea typeface="MS PGothic"/>
                <a:cs typeface="MS PGothic"/>
              </a:rPr>
              <a:t>the OS needs to </a:t>
            </a:r>
            <a:r>
              <a:rPr lang="en-US" sz="2000" kern="0" dirty="0" smtClean="0">
                <a:latin typeface="Trade Gothic Next LT Pro Lt"/>
                <a:ea typeface="MS PGothic"/>
                <a:cs typeface="MS PGothic"/>
              </a:rPr>
              <a:t>filter </a:t>
            </a:r>
            <a:r>
              <a:rPr lang="en-US" sz="2000" kern="0" dirty="0" smtClean="0">
                <a:latin typeface="Trade Gothic Next LT Pro Lt"/>
                <a:ea typeface="MS PGothic"/>
                <a:cs typeface="MS PGothic"/>
              </a:rPr>
              <a:t> out certain types of APDU </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Otherwise, the </a:t>
            </a:r>
            <a:r>
              <a:rPr lang="en-US" sz="2000" kern="0" dirty="0" smtClean="0">
                <a:latin typeface="Trade Gothic Next LT Pro Lt"/>
                <a:ea typeface="MS PGothic"/>
                <a:cs typeface="MS PGothic"/>
              </a:rPr>
              <a:t>client </a:t>
            </a:r>
            <a:r>
              <a:rPr lang="en-US" sz="2000" kern="0" dirty="0" smtClean="0">
                <a:latin typeface="Trade Gothic Next LT Pro Lt"/>
                <a:ea typeface="MS PGothic"/>
                <a:cs typeface="MS PGothic"/>
              </a:rPr>
              <a:t>application can select a new applet, bypassing </a:t>
            </a:r>
            <a:r>
              <a:rPr lang="en-US" sz="2000" kern="0" dirty="0" smtClean="0">
                <a:latin typeface="Trade Gothic Next LT Pro Lt"/>
                <a:ea typeface="MS PGothic"/>
                <a:cs typeface="MS PGothic"/>
              </a:rPr>
              <a:t>the access control.</a:t>
            </a: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10847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44501" y="3793330"/>
            <a:ext cx="5915025" cy="382429"/>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dirty="0">
                <a:solidFill>
                  <a:srgbClr val="000000"/>
                </a:solidFill>
                <a:latin typeface="Calibri" charset="0"/>
              </a:rPr>
              <a:t>ACF</a:t>
            </a:r>
          </a:p>
        </p:txBody>
      </p:sp>
      <p:sp>
        <p:nvSpPr>
          <p:cNvPr id="26628" name="Rectangle 4"/>
          <p:cNvSpPr>
            <a:spLocks noChangeArrowheads="1"/>
          </p:cNvSpPr>
          <p:nvPr/>
        </p:nvSpPr>
        <p:spPr bwMode="auto">
          <a:xfrm>
            <a:off x="444501" y="1003698"/>
            <a:ext cx="5915025" cy="264556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Secure Element</a:t>
            </a:r>
          </a:p>
        </p:txBody>
      </p:sp>
      <p:sp>
        <p:nvSpPr>
          <p:cNvPr id="26629" name="Rectangle 5"/>
          <p:cNvSpPr>
            <a:spLocks noChangeArrowheads="1"/>
          </p:cNvSpPr>
          <p:nvPr/>
        </p:nvSpPr>
        <p:spPr bwMode="auto">
          <a:xfrm>
            <a:off x="455613" y="4236244"/>
            <a:ext cx="5903912" cy="806054"/>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Device</a:t>
            </a:r>
          </a:p>
        </p:txBody>
      </p:sp>
      <p:sp>
        <p:nvSpPr>
          <p:cNvPr id="26633" name="Rectangle 9"/>
          <p:cNvSpPr>
            <a:spLocks noChangeArrowheads="1"/>
          </p:cNvSpPr>
          <p:nvPr/>
        </p:nvSpPr>
        <p:spPr bwMode="auto">
          <a:xfrm>
            <a:off x="639763" y="4399837"/>
            <a:ext cx="1655762"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dirty="0">
                <a:solidFill>
                  <a:srgbClr val="000000"/>
                </a:solidFill>
                <a:latin typeface="Calibri" charset="0"/>
              </a:rPr>
              <a:t>App 1</a:t>
            </a:r>
          </a:p>
        </p:txBody>
      </p:sp>
      <p:sp>
        <p:nvSpPr>
          <p:cNvPr id="26634" name="Rectangle 10"/>
          <p:cNvSpPr>
            <a:spLocks noChangeArrowheads="1"/>
          </p:cNvSpPr>
          <p:nvPr/>
        </p:nvSpPr>
        <p:spPr bwMode="auto">
          <a:xfrm>
            <a:off x="2579688" y="4399837"/>
            <a:ext cx="1655762"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 2</a:t>
            </a:r>
          </a:p>
        </p:txBody>
      </p:sp>
      <p:sp>
        <p:nvSpPr>
          <p:cNvPr id="26635" name="Rectangle 11"/>
          <p:cNvSpPr>
            <a:spLocks noChangeArrowheads="1"/>
          </p:cNvSpPr>
          <p:nvPr/>
        </p:nvSpPr>
        <p:spPr bwMode="auto">
          <a:xfrm>
            <a:off x="4480719" y="4406190"/>
            <a:ext cx="1655763" cy="304800"/>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 3</a:t>
            </a:r>
          </a:p>
        </p:txBody>
      </p:sp>
      <p:sp>
        <p:nvSpPr>
          <p:cNvPr id="26636" name="Rectangle 12"/>
          <p:cNvSpPr>
            <a:spLocks noChangeArrowheads="1"/>
          </p:cNvSpPr>
          <p:nvPr/>
        </p:nvSpPr>
        <p:spPr bwMode="auto">
          <a:xfrm>
            <a:off x="550863" y="1306116"/>
            <a:ext cx="1835150" cy="2234803"/>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Issuer Security Domain</a:t>
            </a:r>
          </a:p>
        </p:txBody>
      </p:sp>
      <p:sp>
        <p:nvSpPr>
          <p:cNvPr id="26637" name="Rectangle 13"/>
          <p:cNvSpPr>
            <a:spLocks noChangeArrowheads="1"/>
          </p:cNvSpPr>
          <p:nvPr/>
        </p:nvSpPr>
        <p:spPr bwMode="auto">
          <a:xfrm>
            <a:off x="24447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8" name="Rectangle 14"/>
          <p:cNvSpPr>
            <a:spLocks noChangeArrowheads="1"/>
          </p:cNvSpPr>
          <p:nvPr/>
        </p:nvSpPr>
        <p:spPr bwMode="auto">
          <a:xfrm>
            <a:off x="43878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41" name="Rectangle 17"/>
          <p:cNvSpPr>
            <a:spLocks noChangeArrowheads="1"/>
          </p:cNvSpPr>
          <p:nvPr/>
        </p:nvSpPr>
        <p:spPr bwMode="auto">
          <a:xfrm>
            <a:off x="639763" y="294679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B</a:t>
            </a:r>
          </a:p>
        </p:txBody>
      </p:sp>
      <p:sp>
        <p:nvSpPr>
          <p:cNvPr id="26642" name="Rectangle 18"/>
          <p:cNvSpPr>
            <a:spLocks noChangeArrowheads="1"/>
          </p:cNvSpPr>
          <p:nvPr/>
        </p:nvSpPr>
        <p:spPr bwMode="auto">
          <a:xfrm>
            <a:off x="639763" y="222408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A</a:t>
            </a:r>
          </a:p>
        </p:txBody>
      </p:sp>
      <p:sp>
        <p:nvSpPr>
          <p:cNvPr id="26643" name="Rectangle 19"/>
          <p:cNvSpPr>
            <a:spLocks noChangeArrowheads="1"/>
          </p:cNvSpPr>
          <p:nvPr/>
        </p:nvSpPr>
        <p:spPr bwMode="auto">
          <a:xfrm>
            <a:off x="2533651" y="26038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C</a:t>
            </a:r>
          </a:p>
        </p:txBody>
      </p:sp>
      <p:sp>
        <p:nvSpPr>
          <p:cNvPr id="26644" name="Rectangle 20"/>
          <p:cNvSpPr>
            <a:spLocks noChangeArrowheads="1"/>
          </p:cNvSpPr>
          <p:nvPr/>
        </p:nvSpPr>
        <p:spPr bwMode="auto">
          <a:xfrm>
            <a:off x="4476751" y="2341960"/>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D</a:t>
            </a:r>
          </a:p>
        </p:txBody>
      </p:sp>
      <p:sp>
        <p:nvSpPr>
          <p:cNvPr id="26645" name="Rectangle 21"/>
          <p:cNvSpPr>
            <a:spLocks noChangeArrowheads="1"/>
          </p:cNvSpPr>
          <p:nvPr/>
        </p:nvSpPr>
        <p:spPr bwMode="auto">
          <a:xfrm>
            <a:off x="4476751" y="29467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E</a:t>
            </a:r>
          </a:p>
        </p:txBody>
      </p:sp>
      <p:cxnSp>
        <p:nvCxnSpPr>
          <p:cNvPr id="26648" name="AutoShape 24"/>
          <p:cNvCxnSpPr>
            <a:cxnSpLocks noChangeShapeType="1"/>
            <a:stCxn id="26633" idx="0"/>
          </p:cNvCxnSpPr>
          <p:nvPr/>
        </p:nvCxnSpPr>
        <p:spPr bwMode="auto">
          <a:xfrm rot="5400000" flipH="1" flipV="1">
            <a:off x="989371" y="3919182"/>
            <a:ext cx="958929" cy="2383"/>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9" name="AutoShape 25"/>
          <p:cNvCxnSpPr>
            <a:cxnSpLocks noChangeShapeType="1"/>
          </p:cNvCxnSpPr>
          <p:nvPr/>
        </p:nvCxnSpPr>
        <p:spPr bwMode="auto">
          <a:xfrm rot="5400000" flipH="1" flipV="1">
            <a:off x="2210357" y="3778094"/>
            <a:ext cx="1243489" cy="12700"/>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0" name="AutoShape 26"/>
          <p:cNvCxnSpPr>
            <a:cxnSpLocks noChangeShapeType="1"/>
          </p:cNvCxnSpPr>
          <p:nvPr/>
        </p:nvCxnSpPr>
        <p:spPr bwMode="auto">
          <a:xfrm rot="5400000" flipH="1" flipV="1">
            <a:off x="4823975" y="3921564"/>
            <a:ext cx="965282" cy="3969"/>
          </a:xfrm>
          <a:prstGeom prst="bentConnector3">
            <a:avLst>
              <a:gd name="adj1" fmla="val 50000"/>
            </a:avLst>
          </a:prstGeom>
          <a:noFill/>
          <a:ln w="50760" cap="flat">
            <a:solidFill>
              <a:schemeClr val="accent6">
                <a:lumMod val="75000"/>
              </a:schemeClr>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3876849048"/>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Outline</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86910"/>
            <a:ext cx="7051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NFC </a:t>
            </a:r>
            <a:r>
              <a:rPr lang="en-US" sz="2000" kern="0" dirty="0">
                <a:latin typeface="Trade Gothic Next LT Pro Lt"/>
                <a:ea typeface="MS PGothic"/>
                <a:cs typeface="MS PGothic"/>
              </a:rPr>
              <a:t>Re-cap</a:t>
            </a: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Tags</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Operating Modes</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b="1" kern="0" dirty="0" smtClean="0">
                <a:latin typeface="Trade Gothic Next LT Pro Lt"/>
                <a:ea typeface="MS PGothic"/>
                <a:cs typeface="MS PGothic"/>
              </a:rPr>
              <a:t>Secure Element</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Host-based Card Emulation</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Conclusions</a:t>
            </a: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404118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Access Control File (cont.)</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849164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Controls which applications can access which applets on the secure element</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Signature based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Implemented/Enforced by the </a:t>
            </a:r>
            <a:r>
              <a:rPr lang="en-US" sz="2000" kern="0" dirty="0" smtClean="0">
                <a:latin typeface="Trade Gothic Next LT Pro Lt"/>
                <a:ea typeface="MS PGothic"/>
                <a:cs typeface="MS PGothic"/>
              </a:rPr>
              <a:t>platform</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Only applies to user-installed mobile applications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E.g. Remove the SIM and place in a reader, ACF not enforced</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Could </a:t>
            </a:r>
            <a:r>
              <a:rPr lang="en-US" sz="2000" kern="0" dirty="0">
                <a:latin typeface="Trade Gothic Next LT Pro Lt"/>
                <a:ea typeface="MS PGothic"/>
                <a:cs typeface="MS PGothic"/>
              </a:rPr>
              <a:t>be bypassed by rooting the device</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Other mechanisms can be used to access SE</a:t>
            </a: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153268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SIM Traffic Interception Tools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0" y="3848100"/>
            <a:ext cx="3985260" cy="1242060"/>
          </a:xfrm>
          <a:prstGeom prst="rect">
            <a:avLst/>
          </a:prstGeom>
          <a:noFill/>
          <a:ln w="9525">
            <a:noFill/>
            <a:miter lim="800000"/>
            <a:headEnd/>
            <a:tailEnd/>
          </a:ln>
        </p:spPr>
        <p:txBody>
          <a:bodyPr>
            <a:prstTxWarp prst="textNoShape">
              <a:avLst/>
            </a:prstTxWarp>
          </a:bodyPr>
          <a:lstStyle/>
          <a:p>
            <a:pPr marL="455613" lvl="1" eaLnBrk="0" hangingPunct="0">
              <a:spcBef>
                <a:spcPts val="1000"/>
              </a:spcBef>
              <a:buSzPct val="100000"/>
              <a:defRPr/>
            </a:pPr>
            <a:r>
              <a:rPr lang="en-GB" sz="2000" kern="0" dirty="0" err="1" smtClean="0">
                <a:latin typeface="Trade Gothic Next LT Pro Lt"/>
                <a:ea typeface="MS PGothic"/>
                <a:cs typeface="MS PGothic"/>
              </a:rPr>
              <a:t>Osmocom</a:t>
            </a:r>
            <a:r>
              <a:rPr lang="en-GB" sz="2000" kern="0" dirty="0" smtClean="0">
                <a:latin typeface="Trade Gothic Next LT Pro Lt"/>
                <a:ea typeface="MS PGothic"/>
                <a:cs typeface="MS PGothic"/>
              </a:rPr>
              <a:t> </a:t>
            </a:r>
            <a:r>
              <a:rPr lang="en-GB" sz="2000" kern="0" dirty="0" err="1" smtClean="0">
                <a:latin typeface="Trade Gothic Next LT Pro Lt"/>
                <a:ea typeface="MS PGothic"/>
                <a:cs typeface="MS PGothic"/>
              </a:rPr>
              <a:t>SIMtrace</a:t>
            </a:r>
            <a:r>
              <a:rPr lang="en-GB" sz="2000" kern="0" dirty="0">
                <a:latin typeface="Trade Gothic Next LT Pro Lt"/>
                <a:ea typeface="MS PGothic"/>
                <a:cs typeface="MS PGothic"/>
              </a:rPr>
              <a:t> </a:t>
            </a:r>
            <a:r>
              <a:rPr lang="en-GB" sz="2000" kern="0" dirty="0" smtClean="0">
                <a:latin typeface="Trade Gothic Next LT Pro Lt"/>
                <a:ea typeface="MS PGothic"/>
                <a:cs typeface="MS PGothic"/>
              </a:rPr>
              <a:t>- </a:t>
            </a:r>
            <a:r>
              <a:rPr lang="en-GB" sz="2000" kern="0" dirty="0" smtClean="0">
                <a:latin typeface="Trade Gothic Next LT Pro Lt"/>
                <a:ea typeface="MS PGothic"/>
                <a:cs typeface="MS PGothic"/>
              </a:rPr>
              <a:t>€90</a:t>
            </a:r>
          </a:p>
          <a:p>
            <a:pPr marL="455613" lvl="1" eaLnBrk="0" hangingPunct="0">
              <a:spcBef>
                <a:spcPts val="1000"/>
              </a:spcBef>
              <a:buSzPct val="100000"/>
              <a:defRPr/>
            </a:pPr>
            <a:endParaRPr lang="en-GB" sz="2000" kern="0" dirty="0" smtClean="0">
              <a:latin typeface="Trade Gothic Next LT Pro Lt"/>
              <a:ea typeface="MS PGothic"/>
              <a:cs typeface="MS PGothic"/>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81" t="17531" r="11296" b="19876"/>
          <a:stretch/>
        </p:blipFill>
        <p:spPr>
          <a:xfrm>
            <a:off x="289559" y="1437704"/>
            <a:ext cx="3901447" cy="2227515"/>
          </a:xfrm>
          <a:prstGeom prst="rect">
            <a:avLst/>
          </a:prstGeom>
        </p:spPr>
      </p:pic>
      <p:pic>
        <p:nvPicPr>
          <p:cNvPr id="1026" name="Picture 2" descr="http://www.bladox.com/img/lite2_t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640" y="2225894"/>
            <a:ext cx="4614634" cy="142284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4772447" y="3848100"/>
            <a:ext cx="3599605" cy="1242060"/>
          </a:xfrm>
          <a:prstGeom prst="rect">
            <a:avLst/>
          </a:prstGeom>
          <a:noFill/>
          <a:ln w="9525">
            <a:noFill/>
            <a:miter lim="800000"/>
            <a:headEnd/>
            <a:tailEnd/>
          </a:ln>
        </p:spPr>
        <p:txBody>
          <a:bodyPr>
            <a:prstTxWarp prst="textNoShape">
              <a:avLst/>
            </a:prstTxWarp>
          </a:bodyPr>
          <a:lstStyle/>
          <a:p>
            <a:pPr marL="455613" lvl="1" eaLnBrk="0" hangingPunct="0">
              <a:spcBef>
                <a:spcPts val="1000"/>
              </a:spcBef>
              <a:buSzPct val="100000"/>
              <a:defRPr/>
            </a:pPr>
            <a:r>
              <a:rPr lang="en-GB" sz="2000" dirty="0" err="1"/>
              <a:t>Bladox</a:t>
            </a:r>
            <a:r>
              <a:rPr lang="en-GB" sz="2000" dirty="0"/>
              <a:t> Turbo </a:t>
            </a:r>
            <a:r>
              <a:rPr lang="en-GB" sz="2000" dirty="0" err="1"/>
              <a:t>Lite</a:t>
            </a:r>
            <a:r>
              <a:rPr lang="en-GB" sz="2000" dirty="0"/>
              <a:t> </a:t>
            </a:r>
            <a:r>
              <a:rPr lang="en-GB" sz="2000" dirty="0" smtClean="0"/>
              <a:t>2 - </a:t>
            </a:r>
            <a:r>
              <a:rPr lang="en-GB" sz="2000" kern="0" dirty="0" smtClean="0">
                <a:latin typeface="Trade Gothic Next LT Pro Lt"/>
                <a:ea typeface="MS PGothic"/>
                <a:cs typeface="MS PGothic"/>
              </a:rPr>
              <a:t>€49</a:t>
            </a:r>
          </a:p>
          <a:p>
            <a:pPr marL="455613" lvl="1" eaLnBrk="0" hangingPunct="0">
              <a:spcBef>
                <a:spcPts val="1000"/>
              </a:spcBef>
              <a:buSzPct val="100000"/>
              <a:defRPr/>
            </a:pPr>
            <a:endParaRPr lang="en-GB" sz="2000" kern="0" dirty="0" smtClean="0">
              <a:latin typeface="Trade Gothic Next LT Pro Lt"/>
              <a:ea typeface="MS PGothic"/>
              <a:cs typeface="MS PGothic"/>
            </a:endParaRPr>
          </a:p>
        </p:txBody>
      </p:sp>
    </p:spTree>
    <p:extLst>
      <p:ext uri="{BB962C8B-B14F-4D97-AF65-F5344CB8AC3E}">
        <p14:creationId xmlns:p14="http://schemas.microsoft.com/office/powerpoint/2010/main" val="2565268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10" y="1291675"/>
            <a:ext cx="7595256" cy="172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110" y="3074502"/>
            <a:ext cx="7595256" cy="200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a:spLocks noChangeArrowheads="1"/>
          </p:cNvSpPr>
          <p:nvPr/>
        </p:nvSpPr>
        <p:spPr bwMode="auto">
          <a:xfrm>
            <a:off x="441878" y="695926"/>
            <a:ext cx="605036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Access Control Ambiguity</a:t>
            </a:r>
            <a:endParaRPr lang="en-GB" sz="3200" spc="-150" dirty="0">
              <a:solidFill>
                <a:srgbClr val="FFFFFF"/>
              </a:solidFill>
              <a:latin typeface="Arial Black" charset="0"/>
              <a:ea typeface="Arial Black" charset="0"/>
              <a:cs typeface="Arial Black" charset="0"/>
            </a:endParaRPr>
          </a:p>
        </p:txBody>
      </p:sp>
    </p:spTree>
    <p:extLst>
      <p:ext uri="{BB962C8B-B14F-4D97-AF65-F5344CB8AC3E}">
        <p14:creationId xmlns:p14="http://schemas.microsoft.com/office/powerpoint/2010/main" val="3192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Secure Channel Protocol (SCP)</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79353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Authenticates the Trusted Service Manager</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Creates a secure channel between the </a:t>
            </a:r>
            <a:r>
              <a:rPr lang="en-US" sz="2000" kern="0" dirty="0" smtClean="0">
                <a:latin typeface="Trade Gothic Next LT Pro Lt"/>
                <a:ea typeface="MS PGothic"/>
                <a:cs typeface="MS PGothic"/>
              </a:rPr>
              <a:t>TSM and SD</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Mutual authentication</a:t>
            </a: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TSM </a:t>
            </a:r>
            <a:r>
              <a:rPr lang="en-US" sz="2000" kern="0" dirty="0">
                <a:latin typeface="Trade Gothic Next LT Pro Lt"/>
                <a:ea typeface="MS PGothic"/>
                <a:cs typeface="MS PGothic"/>
              </a:rPr>
              <a:t>needs right keys for the SD it’s accessing</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Provides message integrity and </a:t>
            </a:r>
            <a:r>
              <a:rPr lang="en-US" sz="2000" i="1" kern="0" dirty="0">
                <a:latin typeface="Trade Gothic Next LT Pro Lt"/>
                <a:ea typeface="MS PGothic"/>
                <a:cs typeface="MS PGothic"/>
              </a:rPr>
              <a:t>sometimes</a:t>
            </a:r>
            <a:r>
              <a:rPr lang="en-US" sz="2000" kern="0" dirty="0">
                <a:latin typeface="Trade Gothic Next LT Pro Lt"/>
                <a:ea typeface="MS PGothic"/>
                <a:cs typeface="MS PGothic"/>
              </a:rPr>
              <a:t> confidentiality</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Unique key per Secure Element</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Unique key per Security Domain</a:t>
            </a:r>
          </a:p>
          <a:p>
            <a:pPr marL="741363" lvl="1" indent="-285750" eaLnBrk="0" hangingPunct="0">
              <a:spcBef>
                <a:spcPts val="1000"/>
              </a:spcBef>
              <a:buSzPct val="100000"/>
              <a:buFont typeface="Arial" panose="020B0604020202020204" pitchFamily="34" charset="0"/>
              <a:buChar char="•"/>
              <a:defRPr/>
            </a:pPr>
            <a:endParaRPr lang="en-US" sz="2000" kern="0" dirty="0" smtClean="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388352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648450" y="77392"/>
            <a:ext cx="655638" cy="4964906"/>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Calibri" charset="0"/>
              </a:rPr>
              <a:t>SCP</a:t>
            </a:r>
          </a:p>
        </p:txBody>
      </p:sp>
      <p:sp>
        <p:nvSpPr>
          <p:cNvPr id="26628" name="Rectangle 4"/>
          <p:cNvSpPr>
            <a:spLocks noChangeArrowheads="1"/>
          </p:cNvSpPr>
          <p:nvPr/>
        </p:nvSpPr>
        <p:spPr bwMode="auto">
          <a:xfrm>
            <a:off x="444501" y="1003698"/>
            <a:ext cx="5915025" cy="264556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Secure Element</a:t>
            </a:r>
          </a:p>
        </p:txBody>
      </p:sp>
      <p:sp>
        <p:nvSpPr>
          <p:cNvPr id="26630" name="Rectangle 6"/>
          <p:cNvSpPr>
            <a:spLocks noChangeArrowheads="1"/>
          </p:cNvSpPr>
          <p:nvPr/>
        </p:nvSpPr>
        <p:spPr bwMode="auto">
          <a:xfrm>
            <a:off x="7723188" y="294085"/>
            <a:ext cx="1116012" cy="1048940"/>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SP-TSM</a:t>
            </a:r>
          </a:p>
        </p:txBody>
      </p:sp>
      <p:sp>
        <p:nvSpPr>
          <p:cNvPr id="26631" name="Rectangle 7"/>
          <p:cNvSpPr>
            <a:spLocks noChangeArrowheads="1"/>
          </p:cNvSpPr>
          <p:nvPr/>
        </p:nvSpPr>
        <p:spPr bwMode="auto">
          <a:xfrm>
            <a:off x="7718426" y="1687116"/>
            <a:ext cx="1116013" cy="83700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Root TSM</a:t>
            </a:r>
          </a:p>
        </p:txBody>
      </p:sp>
      <p:cxnSp>
        <p:nvCxnSpPr>
          <p:cNvPr id="26632" name="AutoShape 8"/>
          <p:cNvCxnSpPr>
            <a:cxnSpLocks noChangeShapeType="1"/>
          </p:cNvCxnSpPr>
          <p:nvPr/>
        </p:nvCxnSpPr>
        <p:spPr bwMode="auto">
          <a:xfrm flipH="1">
            <a:off x="8275638" y="1343026"/>
            <a:ext cx="4762" cy="345281"/>
          </a:xfrm>
          <a:prstGeom prst="bentConnector3">
            <a:avLst>
              <a:gd name="adj1" fmla="val 50000"/>
            </a:avLst>
          </a:prstGeom>
          <a:noFill/>
          <a:ln w="9360" cap="flat">
            <a:solidFill>
              <a:srgbClr val="4A7EBB"/>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36" name="Rectangle 12"/>
          <p:cNvSpPr>
            <a:spLocks noChangeArrowheads="1"/>
          </p:cNvSpPr>
          <p:nvPr/>
        </p:nvSpPr>
        <p:spPr bwMode="auto">
          <a:xfrm>
            <a:off x="550863" y="1306116"/>
            <a:ext cx="1835150" cy="2234803"/>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Issuer Security Domain</a:t>
            </a:r>
          </a:p>
        </p:txBody>
      </p:sp>
      <p:sp>
        <p:nvSpPr>
          <p:cNvPr id="26637" name="Rectangle 13"/>
          <p:cNvSpPr>
            <a:spLocks noChangeArrowheads="1"/>
          </p:cNvSpPr>
          <p:nvPr/>
        </p:nvSpPr>
        <p:spPr bwMode="auto">
          <a:xfrm>
            <a:off x="24447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8" name="Rectangle 14"/>
          <p:cNvSpPr>
            <a:spLocks noChangeArrowheads="1"/>
          </p:cNvSpPr>
          <p:nvPr/>
        </p:nvSpPr>
        <p:spPr bwMode="auto">
          <a:xfrm>
            <a:off x="43878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9" name="Rectangle 15"/>
          <p:cNvSpPr>
            <a:spLocks noChangeArrowheads="1"/>
          </p:cNvSpPr>
          <p:nvPr/>
        </p:nvSpPr>
        <p:spPr bwMode="auto">
          <a:xfrm>
            <a:off x="7723188" y="2840832"/>
            <a:ext cx="1116012" cy="1017985"/>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SP-TSM</a:t>
            </a:r>
          </a:p>
        </p:txBody>
      </p:sp>
      <p:cxnSp>
        <p:nvCxnSpPr>
          <p:cNvPr id="26640" name="AutoShape 16"/>
          <p:cNvCxnSpPr>
            <a:cxnSpLocks noChangeShapeType="1"/>
          </p:cNvCxnSpPr>
          <p:nvPr/>
        </p:nvCxnSpPr>
        <p:spPr bwMode="auto">
          <a:xfrm>
            <a:off x="8275638" y="2522935"/>
            <a:ext cx="4762" cy="316706"/>
          </a:xfrm>
          <a:prstGeom prst="bentConnector3">
            <a:avLst>
              <a:gd name="adj1" fmla="val 50000"/>
            </a:avLst>
          </a:prstGeom>
          <a:noFill/>
          <a:ln w="9360" cap="flat">
            <a:solidFill>
              <a:srgbClr val="4A7EBB"/>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6641" name="Rectangle 17"/>
          <p:cNvSpPr>
            <a:spLocks noChangeArrowheads="1"/>
          </p:cNvSpPr>
          <p:nvPr/>
        </p:nvSpPr>
        <p:spPr bwMode="auto">
          <a:xfrm>
            <a:off x="639763" y="294679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B</a:t>
            </a:r>
          </a:p>
        </p:txBody>
      </p:sp>
      <p:sp>
        <p:nvSpPr>
          <p:cNvPr id="26642" name="Rectangle 18"/>
          <p:cNvSpPr>
            <a:spLocks noChangeArrowheads="1"/>
          </p:cNvSpPr>
          <p:nvPr/>
        </p:nvSpPr>
        <p:spPr bwMode="auto">
          <a:xfrm>
            <a:off x="639763" y="222408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A</a:t>
            </a:r>
          </a:p>
        </p:txBody>
      </p:sp>
      <p:sp>
        <p:nvSpPr>
          <p:cNvPr id="26643" name="Rectangle 19"/>
          <p:cNvSpPr>
            <a:spLocks noChangeArrowheads="1"/>
          </p:cNvSpPr>
          <p:nvPr/>
        </p:nvSpPr>
        <p:spPr bwMode="auto">
          <a:xfrm>
            <a:off x="2533651" y="26038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C</a:t>
            </a:r>
          </a:p>
        </p:txBody>
      </p:sp>
      <p:sp>
        <p:nvSpPr>
          <p:cNvPr id="26644" name="Rectangle 20"/>
          <p:cNvSpPr>
            <a:spLocks noChangeArrowheads="1"/>
          </p:cNvSpPr>
          <p:nvPr/>
        </p:nvSpPr>
        <p:spPr bwMode="auto">
          <a:xfrm>
            <a:off x="4476751" y="2341960"/>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D</a:t>
            </a:r>
          </a:p>
        </p:txBody>
      </p:sp>
      <p:sp>
        <p:nvSpPr>
          <p:cNvPr id="26645" name="Rectangle 21"/>
          <p:cNvSpPr>
            <a:spLocks noChangeArrowheads="1"/>
          </p:cNvSpPr>
          <p:nvPr/>
        </p:nvSpPr>
        <p:spPr bwMode="auto">
          <a:xfrm>
            <a:off x="4476751" y="29467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E</a:t>
            </a:r>
          </a:p>
        </p:txBody>
      </p:sp>
      <p:cxnSp>
        <p:nvCxnSpPr>
          <p:cNvPr id="26646" name="AutoShape 22"/>
          <p:cNvCxnSpPr>
            <a:cxnSpLocks noChangeShapeType="1"/>
          </p:cNvCxnSpPr>
          <p:nvPr/>
        </p:nvCxnSpPr>
        <p:spPr bwMode="auto">
          <a:xfrm flipH="1">
            <a:off x="1677988" y="2105026"/>
            <a:ext cx="6038850" cy="2381"/>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47" name="AutoShape 23"/>
          <p:cNvCxnSpPr>
            <a:cxnSpLocks noChangeShapeType="1"/>
          </p:cNvCxnSpPr>
          <p:nvPr/>
        </p:nvCxnSpPr>
        <p:spPr bwMode="auto">
          <a:xfrm flipH="1">
            <a:off x="5997576" y="817960"/>
            <a:ext cx="1724025" cy="772715"/>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1" name="AutoShape 27"/>
          <p:cNvCxnSpPr>
            <a:cxnSpLocks noChangeShapeType="1"/>
          </p:cNvCxnSpPr>
          <p:nvPr/>
        </p:nvCxnSpPr>
        <p:spPr bwMode="auto">
          <a:xfrm flipH="1">
            <a:off x="3551238" y="3349229"/>
            <a:ext cx="4171950" cy="1190"/>
          </a:xfrm>
          <a:prstGeom prst="bentConnector3">
            <a:avLst>
              <a:gd name="adj1" fmla="val 50000"/>
            </a:avLst>
          </a:prstGeom>
          <a:noFill/>
          <a:ln w="50760" cap="flat">
            <a:solidFill>
              <a:srgbClr val="92D05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330201808"/>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766580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Secure Channel Protocol (SCP)</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6" y="1318330"/>
            <a:ext cx="4404360" cy="382517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Symmetric Key Based (Global Platform)</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SCP01: Deprecated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SCP02: 3DES-based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SCP03: AES-based</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PKI Based (Global Platform)</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SCP10: RSA Certificates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SCP11: ECC </a:t>
            </a:r>
            <a:r>
              <a:rPr lang="en-US" sz="2000" kern="0" dirty="0" smtClean="0">
                <a:latin typeface="Trade Gothic Next LT Pro Lt"/>
                <a:ea typeface="MS PGothic"/>
                <a:cs typeface="MS PGothic"/>
              </a:rPr>
              <a:t>Certificates</a:t>
            </a:r>
          </a:p>
        </p:txBody>
      </p:sp>
      <p:sp>
        <p:nvSpPr>
          <p:cNvPr id="4" name="Content Placeholder 2"/>
          <p:cNvSpPr txBox="1">
            <a:spLocks/>
          </p:cNvSpPr>
          <p:nvPr/>
        </p:nvSpPr>
        <p:spPr bwMode="auto">
          <a:xfrm>
            <a:off x="4790016" y="1318330"/>
            <a:ext cx="4277784" cy="382517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OTA </a:t>
            </a:r>
            <a:r>
              <a:rPr lang="en-US" sz="2000" kern="0" dirty="0">
                <a:latin typeface="Trade Gothic Next LT Pro Lt"/>
                <a:ea typeface="MS PGothic"/>
                <a:cs typeface="MS PGothic"/>
              </a:rPr>
              <a:t>Based (ETSI)</a:t>
            </a:r>
          </a:p>
          <a:p>
            <a:pPr marL="1198563" lvl="2" indent="-285750" eaLnBrk="0" hangingPunct="0">
              <a:spcBef>
                <a:spcPts val="1000"/>
              </a:spcBef>
              <a:buSzPct val="100000"/>
              <a:buFont typeface="Arial" panose="020B0604020202020204" pitchFamily="34" charset="0"/>
              <a:buChar char="•"/>
              <a:defRPr/>
            </a:pPr>
            <a:r>
              <a:rPr lang="en-US" sz="1600" kern="0" dirty="0">
                <a:latin typeface="Trade Gothic Next LT Pro Lt"/>
                <a:ea typeface="MS PGothic"/>
                <a:cs typeface="MS PGothic"/>
              </a:rPr>
              <a:t>SCP80: </a:t>
            </a:r>
            <a:r>
              <a:rPr lang="en-US" sz="1600" kern="0" dirty="0" smtClean="0">
                <a:latin typeface="Trade Gothic Next LT Pro Lt"/>
                <a:ea typeface="MS PGothic"/>
                <a:cs typeface="MS PGothic"/>
              </a:rPr>
              <a:t>SMS</a:t>
            </a:r>
            <a:endParaRPr lang="en-US" sz="1600" kern="0" dirty="0">
              <a:latin typeface="Trade Gothic Next LT Pro Lt"/>
              <a:ea typeface="MS PGothic"/>
              <a:cs typeface="MS PGothic"/>
            </a:endParaRPr>
          </a:p>
          <a:p>
            <a:pPr marL="1198563" lvl="2" indent="-285750" eaLnBrk="0" hangingPunct="0">
              <a:spcBef>
                <a:spcPts val="1000"/>
              </a:spcBef>
              <a:buSzPct val="100000"/>
              <a:buFont typeface="Arial" panose="020B0604020202020204" pitchFamily="34" charset="0"/>
              <a:buChar char="•"/>
              <a:defRPr/>
            </a:pPr>
            <a:r>
              <a:rPr lang="en-US" sz="1600" kern="0" dirty="0">
                <a:latin typeface="Trade Gothic Next LT Pro Lt"/>
                <a:ea typeface="MS PGothic"/>
                <a:cs typeface="MS PGothic"/>
              </a:rPr>
              <a:t>SCP81: </a:t>
            </a:r>
            <a:r>
              <a:rPr lang="en-US" sz="1600" kern="0" dirty="0" smtClean="0">
                <a:latin typeface="Trade Gothic Next LT Pro Lt"/>
                <a:ea typeface="MS PGothic"/>
                <a:cs typeface="MS PGothic"/>
              </a:rPr>
              <a:t>Connection-based</a:t>
            </a:r>
            <a:endParaRPr lang="en-US" sz="16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endParaRPr lang="en-US" sz="2000" kern="0" dirty="0" smtClean="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79571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Rooting SIM Cards – </a:t>
            </a:r>
            <a:r>
              <a:rPr lang="en-GB" sz="3200" spc="-150" dirty="0" err="1" smtClean="0">
                <a:solidFill>
                  <a:srgbClr val="FFFFFF"/>
                </a:solidFill>
                <a:latin typeface="Arial Black" charset="0"/>
                <a:ea typeface="Arial Black" charset="0"/>
                <a:cs typeface="Arial Black" charset="0"/>
              </a:rPr>
              <a:t>Karsten</a:t>
            </a:r>
            <a:r>
              <a:rPr lang="en-GB" sz="3200" spc="-150" dirty="0" smtClean="0">
                <a:solidFill>
                  <a:srgbClr val="FFFFFF"/>
                </a:solidFill>
                <a:latin typeface="Arial Black" charset="0"/>
                <a:ea typeface="Arial Black" charset="0"/>
                <a:cs typeface="Arial Black" charset="0"/>
              </a:rPr>
              <a:t> </a:t>
            </a:r>
            <a:r>
              <a:rPr lang="en-GB" sz="3200" spc="-150" dirty="0" err="1" smtClean="0">
                <a:solidFill>
                  <a:srgbClr val="FFFFFF"/>
                </a:solidFill>
                <a:latin typeface="Arial Black" charset="0"/>
                <a:ea typeface="Arial Black" charset="0"/>
                <a:cs typeface="Arial Black" charset="0"/>
              </a:rPr>
              <a:t>Nohl</a:t>
            </a:r>
            <a:r>
              <a:rPr lang="en-GB" sz="3200" spc="-150" dirty="0" smtClean="0">
                <a:solidFill>
                  <a:srgbClr val="FFFFFF"/>
                </a:solidFill>
                <a:latin typeface="Arial Black" charset="0"/>
                <a:ea typeface="Arial Black" charset="0"/>
                <a:cs typeface="Arial Black" charset="0"/>
              </a:rPr>
              <a:t> [5]</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79353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Attacking </a:t>
            </a:r>
            <a:r>
              <a:rPr lang="en-US" sz="2000" kern="0" dirty="0" smtClean="0">
                <a:latin typeface="Trade Gothic Next LT Pro Lt"/>
                <a:ea typeface="MS PGothic"/>
                <a:cs typeface="MS PGothic"/>
              </a:rPr>
              <a:t>legacy SMS </a:t>
            </a:r>
            <a:r>
              <a:rPr lang="en-US" sz="2000" kern="0" dirty="0">
                <a:latin typeface="Trade Gothic Next LT Pro Lt"/>
                <a:ea typeface="MS PGothic"/>
                <a:cs typeface="MS PGothic"/>
              </a:rPr>
              <a:t>OTA</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Very similar to newer SCP80 standard</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Each SMS is like an APDU</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Many SIM Cards use Single-Key Triple DES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Cracked using Rainbow tables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Used to install a malicious applet OTA</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SIM Cards are slow – motivation to use fast symmetric algorithms</a:t>
            </a: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Able </a:t>
            </a:r>
            <a:r>
              <a:rPr lang="en-US" sz="2000" kern="0" dirty="0">
                <a:latin typeface="Trade Gothic Next LT Pro Lt"/>
                <a:ea typeface="MS PGothic"/>
                <a:cs typeface="MS PGothic"/>
              </a:rPr>
              <a:t>to gain “root” on smart card</a:t>
            </a:r>
          </a:p>
          <a:p>
            <a:pPr marL="741363" lvl="1" indent="-285750" eaLnBrk="0" hangingPunct="0">
              <a:spcBef>
                <a:spcPts val="1000"/>
              </a:spcBef>
              <a:buSzPct val="100000"/>
              <a:buFont typeface="Arial" panose="020B0604020202020204" pitchFamily="34" charset="0"/>
              <a:buChar char="•"/>
              <a:defRPr/>
            </a:pPr>
            <a:endParaRPr lang="en-US" sz="2000" kern="0" dirty="0" smtClean="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139186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a:solidFill>
                  <a:srgbClr val="FFFFFF"/>
                </a:solidFill>
                <a:latin typeface="Arial Black" charset="0"/>
                <a:ea typeface="Arial Black" charset="0"/>
                <a:cs typeface="Arial Black" charset="0"/>
              </a:rPr>
              <a:t>Contactless Registry Service</a:t>
            </a:r>
          </a:p>
        </p:txBody>
      </p:sp>
      <p:sp>
        <p:nvSpPr>
          <p:cNvPr id="3" name="Content Placeholder 2"/>
          <p:cNvSpPr txBox="1">
            <a:spLocks/>
          </p:cNvSpPr>
          <p:nvPr/>
        </p:nvSpPr>
        <p:spPr bwMode="auto">
          <a:xfrm>
            <a:off x="385655" y="1318330"/>
            <a:ext cx="793538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Manages visibility of applets over the contactless interface</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Can be managed directly by user</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Each applet has a user-friendly name and icon</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Mobile wallet can </a:t>
            </a:r>
            <a:r>
              <a:rPr lang="en-US" sz="2000" kern="0" dirty="0" smtClean="0">
                <a:latin typeface="Trade Gothic Next LT Pro Lt"/>
                <a:ea typeface="MS PGothic"/>
                <a:cs typeface="MS PGothic"/>
              </a:rPr>
              <a:t>enable/disable:</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Individual </a:t>
            </a:r>
            <a:r>
              <a:rPr lang="en-US" sz="2000" kern="0" dirty="0">
                <a:latin typeface="Trade Gothic Next LT Pro Lt"/>
                <a:ea typeface="MS PGothic"/>
                <a:cs typeface="MS PGothic"/>
              </a:rPr>
              <a:t>applets</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NFC card emulation mode (affecting all applets)</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Allows a single card to be selected for </a:t>
            </a:r>
            <a:r>
              <a:rPr lang="en-US" sz="2000" kern="0" dirty="0" smtClean="0">
                <a:latin typeface="Trade Gothic Next LT Pro Lt"/>
                <a:ea typeface="MS PGothic"/>
                <a:cs typeface="MS PGothic"/>
              </a:rPr>
              <a:t>a mobile payment</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endParaRPr lang="en-US" sz="2000" kern="0" dirty="0" smtClean="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35996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444501" y="563166"/>
            <a:ext cx="5915025" cy="381714"/>
          </a:xfrm>
          <a:prstGeom prst="rect">
            <a:avLst/>
          </a:prstGeom>
          <a:solidFill>
            <a:srgbClr val="FFFFFF"/>
          </a:solidFill>
          <a:ln w="25560" cap="flat">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a:solidFill>
                  <a:srgbClr val="000000"/>
                </a:solidFill>
                <a:latin typeface="Calibri" charset="0"/>
              </a:rPr>
              <a:t>CRS</a:t>
            </a:r>
          </a:p>
        </p:txBody>
      </p:sp>
      <p:sp>
        <p:nvSpPr>
          <p:cNvPr id="26628" name="Rectangle 4"/>
          <p:cNvSpPr>
            <a:spLocks noChangeArrowheads="1"/>
          </p:cNvSpPr>
          <p:nvPr/>
        </p:nvSpPr>
        <p:spPr bwMode="auto">
          <a:xfrm>
            <a:off x="444501" y="1003698"/>
            <a:ext cx="5915025" cy="2645569"/>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Secure Element</a:t>
            </a:r>
          </a:p>
        </p:txBody>
      </p:sp>
      <p:sp>
        <p:nvSpPr>
          <p:cNvPr id="26636" name="Rectangle 12"/>
          <p:cNvSpPr>
            <a:spLocks noChangeArrowheads="1"/>
          </p:cNvSpPr>
          <p:nvPr/>
        </p:nvSpPr>
        <p:spPr bwMode="auto">
          <a:xfrm>
            <a:off x="550863" y="1306116"/>
            <a:ext cx="1835150" cy="2234803"/>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Issuer Security Domain</a:t>
            </a:r>
          </a:p>
        </p:txBody>
      </p:sp>
      <p:sp>
        <p:nvSpPr>
          <p:cNvPr id="26637" name="Rectangle 13"/>
          <p:cNvSpPr>
            <a:spLocks noChangeArrowheads="1"/>
          </p:cNvSpPr>
          <p:nvPr/>
        </p:nvSpPr>
        <p:spPr bwMode="auto">
          <a:xfrm>
            <a:off x="24447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38" name="Rectangle 14"/>
          <p:cNvSpPr>
            <a:spLocks noChangeArrowheads="1"/>
          </p:cNvSpPr>
          <p:nvPr/>
        </p:nvSpPr>
        <p:spPr bwMode="auto">
          <a:xfrm>
            <a:off x="4387850" y="1306116"/>
            <a:ext cx="1835150" cy="2243138"/>
          </a:xfrm>
          <a:prstGeom prst="rect">
            <a:avLst/>
          </a:prstGeom>
          <a:solidFill>
            <a:srgbClr val="FFFFFF"/>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Supplementary Security Domain</a:t>
            </a:r>
          </a:p>
        </p:txBody>
      </p:sp>
      <p:sp>
        <p:nvSpPr>
          <p:cNvPr id="26641" name="Rectangle 17"/>
          <p:cNvSpPr>
            <a:spLocks noChangeArrowheads="1"/>
          </p:cNvSpPr>
          <p:nvPr/>
        </p:nvSpPr>
        <p:spPr bwMode="auto">
          <a:xfrm>
            <a:off x="639763" y="294679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B</a:t>
            </a:r>
          </a:p>
        </p:txBody>
      </p:sp>
      <p:sp>
        <p:nvSpPr>
          <p:cNvPr id="26642" name="Rectangle 18"/>
          <p:cNvSpPr>
            <a:spLocks noChangeArrowheads="1"/>
          </p:cNvSpPr>
          <p:nvPr/>
        </p:nvSpPr>
        <p:spPr bwMode="auto">
          <a:xfrm>
            <a:off x="639763" y="2224088"/>
            <a:ext cx="1655762"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A</a:t>
            </a:r>
          </a:p>
        </p:txBody>
      </p:sp>
      <p:sp>
        <p:nvSpPr>
          <p:cNvPr id="26643" name="Rectangle 19"/>
          <p:cNvSpPr>
            <a:spLocks noChangeArrowheads="1"/>
          </p:cNvSpPr>
          <p:nvPr/>
        </p:nvSpPr>
        <p:spPr bwMode="auto">
          <a:xfrm>
            <a:off x="2533651" y="26038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C</a:t>
            </a:r>
          </a:p>
        </p:txBody>
      </p:sp>
      <p:sp>
        <p:nvSpPr>
          <p:cNvPr id="26644" name="Rectangle 20"/>
          <p:cNvSpPr>
            <a:spLocks noChangeArrowheads="1"/>
          </p:cNvSpPr>
          <p:nvPr/>
        </p:nvSpPr>
        <p:spPr bwMode="auto">
          <a:xfrm>
            <a:off x="4476751" y="2341960"/>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D</a:t>
            </a:r>
          </a:p>
        </p:txBody>
      </p:sp>
      <p:sp>
        <p:nvSpPr>
          <p:cNvPr id="26645" name="Rectangle 21"/>
          <p:cNvSpPr>
            <a:spLocks noChangeArrowheads="1"/>
          </p:cNvSpPr>
          <p:nvPr/>
        </p:nvSpPr>
        <p:spPr bwMode="auto">
          <a:xfrm>
            <a:off x="4476751" y="2946798"/>
            <a:ext cx="1655763" cy="492919"/>
          </a:xfrm>
          <a:prstGeom prst="rect">
            <a:avLst/>
          </a:prstGeom>
          <a:solidFill>
            <a:srgbClr val="8EB4E3"/>
          </a:solidFill>
          <a:ln w="25560" cap="flat">
            <a:solidFill>
              <a:srgbClr val="3A5F8B"/>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Applet E</a:t>
            </a:r>
          </a:p>
        </p:txBody>
      </p:sp>
      <p:sp>
        <p:nvSpPr>
          <p:cNvPr id="26652" name="Rectangle 28"/>
          <p:cNvSpPr>
            <a:spLocks noChangeArrowheads="1"/>
          </p:cNvSpPr>
          <p:nvPr/>
        </p:nvSpPr>
        <p:spPr bwMode="auto">
          <a:xfrm>
            <a:off x="444501" y="77391"/>
            <a:ext cx="5915025" cy="323850"/>
          </a:xfrm>
          <a:prstGeom prst="rect">
            <a:avLst/>
          </a:prstGeom>
          <a:solidFill>
            <a:srgbClr val="4F81BD"/>
          </a:solidFill>
          <a:ln w="2556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a:solidFill>
                  <a:srgbClr val="000000"/>
                </a:solidFill>
                <a:latin typeface="Calibri" charset="0"/>
              </a:rPr>
              <a:t>Contactless Reader</a:t>
            </a:r>
          </a:p>
        </p:txBody>
      </p:sp>
      <p:cxnSp>
        <p:nvCxnSpPr>
          <p:cNvPr id="26653" name="AutoShape 29"/>
          <p:cNvCxnSpPr>
            <a:cxnSpLocks noChangeShapeType="1"/>
          </p:cNvCxnSpPr>
          <p:nvPr/>
        </p:nvCxnSpPr>
        <p:spPr bwMode="auto">
          <a:xfrm rot="5400000" flipH="1" flipV="1">
            <a:off x="1432322" y="1502570"/>
            <a:ext cx="2202658" cy="3"/>
          </a:xfrm>
          <a:prstGeom prst="bentConnector3">
            <a:avLst>
              <a:gd name="adj1" fmla="val 50000"/>
            </a:avLst>
          </a:prstGeom>
          <a:noFill/>
          <a:ln w="507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654" name="AutoShape 30"/>
          <p:cNvCxnSpPr>
            <a:cxnSpLocks noChangeShapeType="1"/>
          </p:cNvCxnSpPr>
          <p:nvPr/>
        </p:nvCxnSpPr>
        <p:spPr bwMode="auto">
          <a:xfrm flipH="1" flipV="1">
            <a:off x="4429126" y="401242"/>
            <a:ext cx="47625" cy="2545556"/>
          </a:xfrm>
          <a:prstGeom prst="bentConnector3">
            <a:avLst>
              <a:gd name="adj1" fmla="val 50000"/>
            </a:avLst>
          </a:prstGeom>
          <a:noFill/>
          <a:ln w="50760" cap="flat">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219800886"/>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9481" y="1098610"/>
            <a:ext cx="4214519" cy="1149290"/>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Title 5"/>
          <p:cNvSpPr txBox="1">
            <a:spLocks/>
          </p:cNvSpPr>
          <p:nvPr/>
        </p:nvSpPr>
        <p:spPr bwMode="auto">
          <a:xfrm>
            <a:off x="5164834" y="1240757"/>
            <a:ext cx="5086350"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srgbClr val="FFFFFF"/>
                </a:solidFill>
                <a:latin typeface="Arial Black"/>
                <a:cs typeface="Arial Black"/>
              </a:rPr>
              <a:t>HOST CARD </a:t>
            </a:r>
            <a:r>
              <a:rPr lang="en-US" sz="3200" spc="-150" dirty="0" smtClean="0">
                <a:solidFill>
                  <a:srgbClr val="E5007E"/>
                </a:solidFill>
                <a:latin typeface="Arial Black"/>
                <a:cs typeface="Arial Black"/>
              </a:rPr>
              <a:t>EMULATION</a:t>
            </a:r>
            <a:endParaRPr lang="en-US" sz="3200" spc="-150" dirty="0">
              <a:solidFill>
                <a:srgbClr val="E5007E"/>
              </a:solidFill>
              <a:latin typeface="Arial Black"/>
              <a:cs typeface="Arial Black"/>
            </a:endParaRPr>
          </a:p>
        </p:txBody>
      </p:sp>
    </p:spTree>
    <p:extLst>
      <p:ext uri="{BB962C8B-B14F-4D97-AF65-F5344CB8AC3E}">
        <p14:creationId xmlns:p14="http://schemas.microsoft.com/office/powerpoint/2010/main" val="2849694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9481" y="1098611"/>
            <a:ext cx="4214519" cy="1008922"/>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p:cNvSpPr txBox="1">
            <a:spLocks/>
          </p:cNvSpPr>
          <p:nvPr/>
        </p:nvSpPr>
        <p:spPr bwMode="auto">
          <a:xfrm>
            <a:off x="5159074" y="2187766"/>
            <a:ext cx="3590925" cy="1104827"/>
          </a:xfrm>
          <a:prstGeom prst="rect">
            <a:avLst/>
          </a:prstGeom>
          <a:noFill/>
          <a:ln w="9525">
            <a:noFill/>
            <a:miter lim="800000"/>
            <a:headEnd/>
            <a:tailEnd/>
          </a:ln>
        </p:spPr>
        <p:txBody>
          <a:bodyPr>
            <a:prstTxWarp prst="textNoShape">
              <a:avLst/>
            </a:prstTxWarp>
          </a:bodyPr>
          <a:lstStyle/>
          <a:p>
            <a:pPr>
              <a:lnSpc>
                <a:spcPct val="120000"/>
              </a:lnSpc>
              <a:spcAft>
                <a:spcPts val="4800"/>
              </a:spcAft>
            </a:pPr>
            <a:endParaRPr lang="en-GB" sz="1200" dirty="0">
              <a:solidFill>
                <a:prstClr val="white"/>
              </a:solidFill>
              <a:latin typeface="Trade Gothic Next LT Pro Lt" charset="0"/>
            </a:endParaRPr>
          </a:p>
        </p:txBody>
      </p:sp>
      <p:sp>
        <p:nvSpPr>
          <p:cNvPr id="4" name="Title 5"/>
          <p:cNvSpPr txBox="1">
            <a:spLocks/>
          </p:cNvSpPr>
          <p:nvPr/>
        </p:nvSpPr>
        <p:spPr bwMode="auto">
          <a:xfrm>
            <a:off x="5164834" y="1240757"/>
            <a:ext cx="5086350"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srgbClr val="FFFFFF"/>
                </a:solidFill>
                <a:latin typeface="Arial Black"/>
                <a:cs typeface="Arial Black"/>
              </a:rPr>
              <a:t>NFC </a:t>
            </a:r>
            <a:r>
              <a:rPr lang="en-US" sz="3200" spc="-150" dirty="0" smtClean="0">
                <a:solidFill>
                  <a:srgbClr val="E5007E"/>
                </a:solidFill>
                <a:latin typeface="Arial Black"/>
                <a:cs typeface="Arial Black"/>
              </a:rPr>
              <a:t>RE-CAP</a:t>
            </a:r>
            <a:endParaRPr lang="en-US" sz="3200" spc="-150" dirty="0">
              <a:solidFill>
                <a:srgbClr val="E5007E"/>
              </a:solidFill>
              <a:latin typeface="Arial Black"/>
              <a:cs typeface="Arial Black"/>
            </a:endParaRPr>
          </a:p>
        </p:txBody>
      </p:sp>
    </p:spTree>
    <p:extLst>
      <p:ext uri="{BB962C8B-B14F-4D97-AF65-F5344CB8AC3E}">
        <p14:creationId xmlns:p14="http://schemas.microsoft.com/office/powerpoint/2010/main" val="4065986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Host-based Card Emulation (HCE)</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7935385" cy="371849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If a Secure Element is unavailable, HCE allows a pure software implementation</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Mobile application can implement Applet functionality</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This gets around the problem of SE ownership mentioned</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Introduced in Android </a:t>
            </a:r>
            <a:r>
              <a:rPr lang="en-GB" sz="2000" kern="0" dirty="0" err="1" smtClean="0">
                <a:latin typeface="Trade Gothic Next LT Pro Lt"/>
                <a:ea typeface="MS PGothic"/>
                <a:cs typeface="MS PGothic"/>
              </a:rPr>
              <a:t>KitKat</a:t>
            </a:r>
            <a:r>
              <a:rPr lang="en-GB" sz="2000" kern="0" dirty="0" smtClean="0">
                <a:latin typeface="Trade Gothic Next LT Pro Lt"/>
                <a:ea typeface="MS PGothic"/>
                <a:cs typeface="MS PGothic"/>
              </a:rPr>
              <a:t> (4.4)</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Now used by Google </a:t>
            </a:r>
            <a:r>
              <a:rPr lang="en-GB" sz="2000" kern="0" dirty="0" smtClean="0">
                <a:latin typeface="Trade Gothic Next LT Pro Lt"/>
                <a:ea typeface="MS PGothic"/>
                <a:cs typeface="MS PGothic"/>
              </a:rPr>
              <a:t>Wallet, which no longer supports hardware Secure Elements </a:t>
            </a:r>
            <a:r>
              <a:rPr lang="en-GB" sz="2000" kern="0" dirty="0" smtClean="0">
                <a:latin typeface="Trade Gothic Next LT Pro Lt"/>
                <a:ea typeface="MS PGothic"/>
                <a:cs typeface="MS PGothic"/>
              </a:rPr>
              <a:t>[6]</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Header Card</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Online transactions only</a:t>
            </a:r>
            <a:endParaRPr lang="en-US" sz="2000" kern="0" dirty="0" smtClean="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34420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203058" cy="353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5840" y="839258"/>
            <a:ext cx="4577938" cy="3480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96733"/>
            <a:ext cx="6069133" cy="164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221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863"/>
            <a:ext cx="4551363" cy="1269735"/>
          </a:xfrm>
          <a:prstGeom prst="rect">
            <a:avLst/>
          </a:prstGeom>
          <a:solidFill>
            <a:schemeClr val="bg1">
              <a:alpha val="6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4" name="Title 5"/>
          <p:cNvSpPr txBox="1">
            <a:spLocks/>
          </p:cNvSpPr>
          <p:nvPr/>
        </p:nvSpPr>
        <p:spPr bwMode="auto">
          <a:xfrm>
            <a:off x="497563" y="1096963"/>
            <a:ext cx="3533417"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prstClr val="white"/>
                </a:solidFill>
                <a:latin typeface="Arial Black"/>
                <a:cs typeface="Arial Black"/>
              </a:rPr>
              <a:t>CONCLUSION</a:t>
            </a:r>
            <a:endParaRPr lang="en-US" sz="3200" spc="-150" dirty="0">
              <a:solidFill>
                <a:srgbClr val="00A19A"/>
              </a:solidFill>
              <a:latin typeface="Arial Black"/>
              <a:cs typeface="Arial Black"/>
            </a:endParaRPr>
          </a:p>
        </p:txBody>
      </p:sp>
    </p:spTree>
    <p:extLst>
      <p:ext uri="{BB962C8B-B14F-4D97-AF65-F5344CB8AC3E}">
        <p14:creationId xmlns:p14="http://schemas.microsoft.com/office/powerpoint/2010/main" val="23289039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Conclusion</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318330"/>
            <a:ext cx="7935385" cy="371849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GB" sz="2000" kern="0" dirty="0">
                <a:latin typeface="Trade Gothic Next LT Pro Lt"/>
                <a:ea typeface="MS PGothic"/>
                <a:cs typeface="MS PGothic"/>
              </a:rPr>
              <a:t>Hopefully a useful introduction to thinking about the security of mobile NFC </a:t>
            </a:r>
            <a:r>
              <a:rPr lang="en-GB" sz="2000" kern="0" dirty="0" smtClean="0">
                <a:latin typeface="Trade Gothic Next LT Pro Lt"/>
                <a:ea typeface="MS PGothic"/>
                <a:cs typeface="MS PGothic"/>
              </a:rPr>
              <a:t>applications</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NFC Security is still evolving</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An area with scope for interesting research</a:t>
            </a:r>
            <a:endParaRPr lang="en-GB"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Mobile payments still haven’t hit the mainstream</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Will they ever?</a:t>
            </a:r>
          </a:p>
          <a:p>
            <a:pPr marL="1198563" lvl="2"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NFC is still relevant technology in widespread use</a:t>
            </a:r>
          </a:p>
          <a:p>
            <a:pPr marL="741363" lvl="1" indent="-285750" eaLnBrk="0" hangingPunct="0">
              <a:spcBef>
                <a:spcPts val="1000"/>
              </a:spcBef>
              <a:buSzPct val="100000"/>
              <a:buFont typeface="Arial" panose="020B0604020202020204" pitchFamily="34" charset="0"/>
              <a:buChar char="•"/>
              <a:defRPr/>
            </a:pPr>
            <a:r>
              <a:rPr lang="en-GB" sz="2000" kern="0" dirty="0" smtClean="0">
                <a:latin typeface="Trade Gothic Next LT Pro Lt"/>
                <a:ea typeface="MS PGothic"/>
                <a:cs typeface="MS PGothic"/>
              </a:rPr>
              <a:t>Host-based Card Emulation </a:t>
            </a:r>
            <a:r>
              <a:rPr lang="en-GB" sz="2000" kern="0" dirty="0" smtClean="0">
                <a:latin typeface="Trade Gothic Next LT Pro Lt"/>
                <a:ea typeface="MS PGothic"/>
                <a:cs typeface="MS PGothic"/>
              </a:rPr>
              <a:t>is a game-changer</a:t>
            </a:r>
          </a:p>
          <a:p>
            <a:pPr marL="741363" lvl="1" indent="-285750" eaLnBrk="0" hangingPunct="0">
              <a:spcBef>
                <a:spcPts val="1000"/>
              </a:spcBef>
              <a:buSzPct val="100000"/>
              <a:buFont typeface="Arial" panose="020B0604020202020204" pitchFamily="34" charset="0"/>
              <a:buChar char="•"/>
              <a:defRPr/>
            </a:pPr>
            <a:endParaRPr lang="en-GB" sz="2000" kern="0" dirty="0">
              <a:latin typeface="Trade Gothic Next LT Pro Lt"/>
              <a:ea typeface="MS PGothic"/>
              <a:cs typeface="MS PGothic"/>
            </a:endParaRPr>
          </a:p>
          <a:p>
            <a:pPr marL="455613" lvl="1" eaLnBrk="0" hangingPunct="0">
              <a:spcBef>
                <a:spcPts val="1000"/>
              </a:spcBef>
              <a:buSzPct val="100000"/>
              <a:defRPr/>
            </a:pPr>
            <a:endParaRPr lang="en-US" sz="2000" kern="0" dirty="0">
              <a:latin typeface="Trade Gothic Next LT Pro Lt"/>
              <a:ea typeface="MS PGothic"/>
              <a:cs typeface="MS PGothic"/>
            </a:endParaRPr>
          </a:p>
        </p:txBody>
      </p:sp>
    </p:spTree>
    <p:extLst>
      <p:ext uri="{BB962C8B-B14F-4D97-AF65-F5344CB8AC3E}">
        <p14:creationId xmlns:p14="http://schemas.microsoft.com/office/powerpoint/2010/main" val="232390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14.01.14_CEDAR_0200EDITED_.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29075" y="533269"/>
            <a:ext cx="4672013" cy="4603750"/>
          </a:xfrm>
          <a:prstGeom prst="rect">
            <a:avLst/>
          </a:prstGeom>
          <a:noFill/>
          <a:ln w="9525">
            <a:noFill/>
            <a:miter lim="800000"/>
            <a:headEnd/>
            <a:tailEnd/>
          </a:ln>
        </p:spPr>
      </p:pic>
      <p:sp>
        <p:nvSpPr>
          <p:cNvPr id="5" name="TextBox 4"/>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latin typeface="Arial Black" charset="0"/>
                <a:ea typeface="Arial Black" charset="0"/>
                <a:cs typeface="Arial Black" charset="0"/>
              </a:rPr>
              <a:t>ANY</a:t>
            </a:r>
            <a:r>
              <a:rPr lang="en-GB" sz="3200" spc="-150" dirty="0" smtClean="0">
                <a:solidFill>
                  <a:srgbClr val="009EE2"/>
                </a:solidFill>
                <a:latin typeface="Arial Black" charset="0"/>
                <a:ea typeface="Arial Black" charset="0"/>
                <a:cs typeface="Arial Black" charset="0"/>
              </a:rPr>
              <a:t> QUESTIONS?</a:t>
            </a:r>
            <a:endParaRPr lang="en-GB" sz="3200" spc="-150" dirty="0">
              <a:solidFill>
                <a:srgbClr val="FFFFFF"/>
              </a:solidFill>
              <a:latin typeface="Arial Black" charset="0"/>
              <a:ea typeface="Arial Black" charset="0"/>
              <a:cs typeface="Arial Black" charset="0"/>
            </a:endParaRPr>
          </a:p>
        </p:txBody>
      </p:sp>
      <p:sp>
        <p:nvSpPr>
          <p:cNvPr id="6" name="Content Placeholder 2"/>
          <p:cNvSpPr txBox="1">
            <a:spLocks/>
          </p:cNvSpPr>
          <p:nvPr/>
        </p:nvSpPr>
        <p:spPr bwMode="auto">
          <a:xfrm>
            <a:off x="487666" y="1986314"/>
            <a:ext cx="3590925" cy="1092166"/>
          </a:xfrm>
          <a:prstGeom prst="rect">
            <a:avLst/>
          </a:prstGeom>
          <a:noFill/>
          <a:ln w="9525">
            <a:noFill/>
            <a:miter lim="800000"/>
            <a:headEnd/>
            <a:tailEnd/>
          </a:ln>
        </p:spPr>
        <p:txBody>
          <a:bodyPr>
            <a:prstTxWarp prst="textNoShape">
              <a:avLst/>
            </a:prstTxWarp>
          </a:bodyPr>
          <a:lstStyle/>
          <a:p>
            <a:pPr marL="171450" indent="-171450">
              <a:lnSpc>
                <a:spcPct val="120000"/>
              </a:lnSpc>
              <a:spcAft>
                <a:spcPts val="1200"/>
              </a:spcAft>
              <a:buFont typeface="Arial" panose="020B0604020202020204" pitchFamily="34" charset="0"/>
              <a:buChar char="•"/>
            </a:pPr>
            <a:r>
              <a:rPr lang="en-US" sz="2000" b="1" dirty="0" smtClean="0">
                <a:latin typeface="Trade Gothic Next LT Pro Lt" charset="0"/>
              </a:rPr>
              <a:t>Twitter: @</a:t>
            </a:r>
            <a:r>
              <a:rPr lang="en-US" sz="2000" b="1" dirty="0" err="1" smtClean="0">
                <a:latin typeface="Trade Gothic Next LT Pro Lt" charset="0"/>
              </a:rPr>
              <a:t>tkeetch</a:t>
            </a:r>
            <a:endParaRPr lang="en-US" sz="2000" b="1" dirty="0" smtClean="0">
              <a:latin typeface="Trade Gothic Next LT Pro Lt" charset="0"/>
            </a:endParaRPr>
          </a:p>
          <a:p>
            <a:pPr marL="171450" indent="-171450">
              <a:lnSpc>
                <a:spcPct val="120000"/>
              </a:lnSpc>
              <a:spcAft>
                <a:spcPts val="1200"/>
              </a:spcAft>
              <a:buFont typeface="Arial" panose="020B0604020202020204" pitchFamily="34" charset="0"/>
              <a:buChar char="•"/>
            </a:pPr>
            <a:r>
              <a:rPr lang="en-GB" sz="2000" b="1" dirty="0" smtClean="0">
                <a:latin typeface="Trade Gothic Next LT Pro Lt" charset="0"/>
              </a:rPr>
              <a:t>Email: nfc@tkeetch.co.uk</a:t>
            </a:r>
            <a:endParaRPr lang="en-US" sz="2000" b="1" dirty="0">
              <a:latin typeface="Trade Gothic Next LT Pro Lt" charset="0"/>
            </a:endParaRPr>
          </a:p>
        </p:txBody>
      </p:sp>
    </p:spTree>
    <p:extLst>
      <p:ext uri="{BB962C8B-B14F-4D97-AF65-F5344CB8AC3E}">
        <p14:creationId xmlns:p14="http://schemas.microsoft.com/office/powerpoint/2010/main" val="3231124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8" y="695926"/>
            <a:ext cx="8016322" cy="535531"/>
          </a:xfrm>
          <a:prstGeom prst="rect">
            <a:avLst/>
          </a:prstGeom>
          <a:noFill/>
          <a:ln w="9525">
            <a:noFill/>
            <a:miter lim="800000"/>
            <a:headEnd/>
            <a:tailEnd/>
          </a:ln>
        </p:spPr>
        <p:txBody>
          <a:bodyPr wrap="square">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References</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385655" y="1239112"/>
            <a:ext cx="8293525" cy="3718490"/>
          </a:xfrm>
          <a:prstGeom prst="rect">
            <a:avLst/>
          </a:prstGeom>
          <a:noFill/>
          <a:ln w="9525">
            <a:noFill/>
            <a:miter lim="800000"/>
            <a:headEnd/>
            <a:tailEnd/>
          </a:ln>
        </p:spPr>
        <p:txBody>
          <a:bodyPr>
            <a:prstTxWarp prst="textNoShape">
              <a:avLst/>
            </a:prstTxWarp>
          </a:bodyPr>
          <a:lstStyle/>
          <a:p>
            <a:pPr marL="455613" lvl="1" eaLnBrk="0" hangingPunct="0">
              <a:spcBef>
                <a:spcPts val="1000"/>
              </a:spcBef>
              <a:buSzPct val="100000"/>
              <a:defRPr/>
            </a:pPr>
            <a:r>
              <a:rPr lang="en-GB" sz="1100" kern="0" dirty="0" smtClean="0">
                <a:latin typeface="Trade Gothic Next LT Pro Lt"/>
                <a:ea typeface="MS PGothic"/>
                <a:cs typeface="MS PGothic"/>
              </a:rPr>
              <a:t>[1] </a:t>
            </a:r>
            <a:r>
              <a:rPr lang="en-GB" sz="1100" dirty="0">
                <a:latin typeface="Trade Gothic Next LT Pro Lt"/>
              </a:rPr>
              <a:t>http://2012.hackitoergosum.org/blog/wp-content/uploads/2012/04/HES-2012-rlifchitz-contactless-payments-insecurity.pdf</a:t>
            </a:r>
            <a:endParaRPr lang="en-GB" sz="1100" kern="0" dirty="0" smtClean="0">
              <a:latin typeface="Trade Gothic Next LT Pro Lt"/>
              <a:ea typeface="MS PGothic"/>
              <a:cs typeface="MS PGothic"/>
            </a:endParaRPr>
          </a:p>
          <a:p>
            <a:pPr marL="455613" lvl="1" eaLnBrk="0" hangingPunct="0">
              <a:spcBef>
                <a:spcPts val="1000"/>
              </a:spcBef>
              <a:buSzPct val="100000"/>
              <a:defRPr/>
            </a:pPr>
            <a:r>
              <a:rPr lang="en-GB" sz="1100" kern="0" dirty="0" smtClean="0">
                <a:latin typeface="Trade Gothic Next LT Pro Lt"/>
                <a:ea typeface="MS PGothic"/>
                <a:cs typeface="MS PGothic"/>
              </a:rPr>
              <a:t>[2</a:t>
            </a:r>
            <a:r>
              <a:rPr lang="en-GB" sz="1100" kern="0" dirty="0">
                <a:latin typeface="Trade Gothic Next LT Pro Lt"/>
                <a:ea typeface="MS PGothic"/>
                <a:cs typeface="MS PGothic"/>
              </a:rPr>
              <a:t>] www.doc.ic.ac.uk/~mgv98/MIFARE_files/report.pdf</a:t>
            </a:r>
            <a:endParaRPr lang="en-GB" sz="1100" kern="0" dirty="0" smtClean="0">
              <a:latin typeface="Trade Gothic Next LT Pro Lt"/>
              <a:ea typeface="MS PGothic"/>
              <a:cs typeface="MS PGothic"/>
            </a:endParaRPr>
          </a:p>
          <a:p>
            <a:pPr marL="455613" lvl="1" eaLnBrk="0" hangingPunct="0">
              <a:spcBef>
                <a:spcPts val="1000"/>
              </a:spcBef>
              <a:buSzPct val="100000"/>
              <a:defRPr/>
            </a:pPr>
            <a:r>
              <a:rPr lang="en-GB" sz="1100" kern="0" dirty="0" smtClean="0">
                <a:latin typeface="Trade Gothic Next LT Pro Lt"/>
                <a:ea typeface="MS PGothic"/>
                <a:cs typeface="MS PGothic"/>
              </a:rPr>
              <a:t>[3</a:t>
            </a:r>
            <a:r>
              <a:rPr lang="en-GB" sz="1100" kern="0" dirty="0">
                <a:latin typeface="Trade Gothic Next LT Pro Lt"/>
                <a:ea typeface="MS PGothic"/>
                <a:cs typeface="MS PGothic"/>
              </a:rPr>
              <a:t>] https://media.blackhat.com/bh-us-12/Briefings/C_Miller/BH_US_12_Miller_NFC_attack_surface_WP.pdf</a:t>
            </a:r>
            <a:endParaRPr lang="en-GB" sz="1100" kern="0" dirty="0" smtClean="0">
              <a:latin typeface="Trade Gothic Next LT Pro Lt"/>
              <a:ea typeface="MS PGothic"/>
              <a:cs typeface="MS PGothic"/>
            </a:endParaRPr>
          </a:p>
          <a:p>
            <a:pPr marL="455613" lvl="1" eaLnBrk="0" hangingPunct="0">
              <a:spcBef>
                <a:spcPts val="1000"/>
              </a:spcBef>
              <a:buSzPct val="100000"/>
              <a:defRPr/>
            </a:pPr>
            <a:r>
              <a:rPr lang="en-GB" sz="1100" kern="0" dirty="0" smtClean="0">
                <a:latin typeface="Trade Gothic Next LT Pro Lt"/>
                <a:ea typeface="MS PGothic"/>
                <a:cs typeface="MS PGothic"/>
              </a:rPr>
              <a:t>[4] </a:t>
            </a:r>
            <a:r>
              <a:rPr lang="en-US" sz="1100" dirty="0"/>
              <a:t>http://</a:t>
            </a:r>
            <a:r>
              <a:rPr lang="en-US" sz="1100" dirty="0" smtClean="0"/>
              <a:t>bb.osmocom.org/trac/wiki/SIMtrace</a:t>
            </a:r>
            <a:endParaRPr lang="en-GB" sz="1100" kern="0" dirty="0" smtClean="0">
              <a:latin typeface="Trade Gothic Next LT Pro Lt"/>
              <a:ea typeface="MS PGothic"/>
              <a:cs typeface="MS PGothic"/>
            </a:endParaRPr>
          </a:p>
          <a:p>
            <a:pPr marL="455613" lvl="1" eaLnBrk="0" hangingPunct="0">
              <a:spcBef>
                <a:spcPts val="1000"/>
              </a:spcBef>
              <a:buSzPct val="100000"/>
              <a:defRPr/>
            </a:pPr>
            <a:r>
              <a:rPr lang="en-GB" sz="1100" kern="0" dirty="0" smtClean="0">
                <a:latin typeface="Trade Gothic Next LT Pro Lt"/>
                <a:ea typeface="MS PGothic"/>
                <a:cs typeface="MS PGothic"/>
              </a:rPr>
              <a:t>[5</a:t>
            </a:r>
            <a:r>
              <a:rPr lang="en-GB" sz="1100" kern="0" dirty="0">
                <a:latin typeface="Trade Gothic Next LT Pro Lt"/>
                <a:ea typeface="MS PGothic"/>
                <a:cs typeface="MS PGothic"/>
              </a:rPr>
              <a:t>] https://media.blackhat.com/us-13/us-13-Nohl-Rooting-SIM-cards-Slides.pdf</a:t>
            </a:r>
            <a:endParaRPr lang="en-GB" sz="1100" kern="0" dirty="0" smtClean="0">
              <a:latin typeface="Trade Gothic Next LT Pro Lt"/>
              <a:ea typeface="MS PGothic"/>
              <a:cs typeface="MS PGothic"/>
            </a:endParaRPr>
          </a:p>
          <a:p>
            <a:pPr marL="455613" lvl="1" eaLnBrk="0" hangingPunct="0">
              <a:spcBef>
                <a:spcPts val="1000"/>
              </a:spcBef>
              <a:buSzPct val="100000"/>
              <a:defRPr/>
            </a:pPr>
            <a:r>
              <a:rPr lang="en-GB" sz="1100" kern="0" dirty="0" smtClean="0">
                <a:latin typeface="Trade Gothic Next LT Pro Lt"/>
                <a:ea typeface="MS PGothic"/>
                <a:cs typeface="MS PGothic"/>
              </a:rPr>
              <a:t>[6</a:t>
            </a:r>
            <a:r>
              <a:rPr lang="en-GB" sz="1100" kern="0" dirty="0">
                <a:latin typeface="Trade Gothic Next LT Pro Lt"/>
                <a:ea typeface="MS PGothic"/>
                <a:cs typeface="MS PGothic"/>
              </a:rPr>
              <a:t>] http://www.nfcworld.com/2014/03/17/328326/google-wallet-ends-support-physical-secure-elements/</a:t>
            </a:r>
            <a:endParaRPr lang="en-GB" sz="1100" kern="0" dirty="0" smtClean="0">
              <a:latin typeface="Trade Gothic Next LT Pro Lt"/>
              <a:ea typeface="MS PGothic"/>
              <a:cs typeface="MS PGothic"/>
            </a:endParaRPr>
          </a:p>
          <a:p>
            <a:pPr marL="455613" lvl="1" eaLnBrk="0" hangingPunct="0">
              <a:spcBef>
                <a:spcPts val="1000"/>
              </a:spcBef>
              <a:buSzPct val="100000"/>
              <a:defRPr/>
            </a:pPr>
            <a:endParaRPr lang="en-GB" sz="1100" kern="0" dirty="0">
              <a:latin typeface="Trade Gothic Next LT Pro Lt"/>
              <a:ea typeface="MS PGothic"/>
              <a:cs typeface="MS PGothic"/>
            </a:endParaRPr>
          </a:p>
          <a:p>
            <a:pPr marL="455613" lvl="1" eaLnBrk="0" hangingPunct="0">
              <a:spcBef>
                <a:spcPts val="1000"/>
              </a:spcBef>
              <a:buSzPct val="100000"/>
              <a:defRPr/>
            </a:pPr>
            <a:r>
              <a:rPr lang="en-GB" sz="1100" b="1" kern="0" dirty="0" smtClean="0">
                <a:latin typeface="Trade Gothic Next LT Pro Lt"/>
                <a:ea typeface="MS PGothic"/>
                <a:cs typeface="MS PGothic"/>
              </a:rPr>
              <a:t>Further Information</a:t>
            </a:r>
          </a:p>
          <a:p>
            <a:pPr marL="627063" lvl="1" indent="-171450" eaLnBrk="0" hangingPunct="0">
              <a:spcBef>
                <a:spcPts val="1000"/>
              </a:spcBef>
              <a:buSzPct val="100000"/>
              <a:buFont typeface="Arial" panose="020B0604020202020204" pitchFamily="34" charset="0"/>
              <a:buChar char="•"/>
              <a:defRPr/>
            </a:pPr>
            <a:r>
              <a:rPr lang="en-GB" sz="1100" kern="0" dirty="0" smtClean="0">
                <a:latin typeface="Trade Gothic Next LT Pro Lt"/>
                <a:ea typeface="MS PGothic"/>
                <a:cs typeface="MS PGothic"/>
              </a:rPr>
              <a:t>Android </a:t>
            </a:r>
            <a:r>
              <a:rPr lang="en-GB" sz="1100" kern="0" dirty="0">
                <a:latin typeface="Trade Gothic Next LT Pro Lt"/>
                <a:ea typeface="MS PGothic"/>
                <a:cs typeface="MS PGothic"/>
              </a:rPr>
              <a:t>Explorations Blog - http://</a:t>
            </a:r>
            <a:r>
              <a:rPr lang="en-GB" sz="1100" kern="0" dirty="0" smtClean="0">
                <a:latin typeface="Trade Gothic Next LT Pro Lt"/>
                <a:ea typeface="MS PGothic"/>
                <a:cs typeface="MS PGothic"/>
              </a:rPr>
              <a:t>nelenkov.blogspot.co.uk/search?q=nfc</a:t>
            </a:r>
          </a:p>
          <a:p>
            <a:pPr marL="627063" lvl="1" indent="-171450" eaLnBrk="0" hangingPunct="0">
              <a:spcBef>
                <a:spcPts val="1000"/>
              </a:spcBef>
              <a:buSzPct val="100000"/>
              <a:buFont typeface="Arial" panose="020B0604020202020204" pitchFamily="34" charset="0"/>
              <a:buChar char="•"/>
              <a:defRPr/>
            </a:pPr>
            <a:r>
              <a:rPr lang="en-GB" sz="1100" kern="0" dirty="0" smtClean="0">
                <a:latin typeface="Trade Gothic Next LT Pro Lt"/>
                <a:ea typeface="MS PGothic"/>
                <a:cs typeface="MS PGothic"/>
              </a:rPr>
              <a:t>Global Platform Standards - http</a:t>
            </a:r>
            <a:r>
              <a:rPr lang="en-GB" sz="1100" kern="0" dirty="0">
                <a:latin typeface="Trade Gothic Next LT Pro Lt"/>
                <a:ea typeface="MS PGothic"/>
                <a:cs typeface="MS PGothic"/>
              </a:rPr>
              <a:t>://</a:t>
            </a:r>
            <a:r>
              <a:rPr lang="en-GB" sz="1100" kern="0" dirty="0" smtClean="0">
                <a:latin typeface="Trade Gothic Next LT Pro Lt"/>
                <a:ea typeface="MS PGothic"/>
                <a:cs typeface="MS PGothic"/>
              </a:rPr>
              <a:t>www.globalplatform.org/specificationscard.asp</a:t>
            </a:r>
          </a:p>
          <a:p>
            <a:pPr marL="627063" lvl="1" indent="-171450" eaLnBrk="0" hangingPunct="0">
              <a:spcBef>
                <a:spcPts val="1000"/>
              </a:spcBef>
              <a:buSzPct val="100000"/>
              <a:buFont typeface="Arial" panose="020B0604020202020204" pitchFamily="34" charset="0"/>
              <a:buChar char="•"/>
              <a:defRPr/>
            </a:pPr>
            <a:r>
              <a:rPr lang="en-GB" sz="1100" kern="0" dirty="0" smtClean="0">
                <a:latin typeface="Trade Gothic Next LT Pro Lt"/>
                <a:ea typeface="MS PGothic"/>
                <a:cs typeface="MS PGothic"/>
              </a:rPr>
              <a:t>Chip &amp; PIN </a:t>
            </a:r>
            <a:r>
              <a:rPr lang="en-GB" sz="1100" kern="0" dirty="0">
                <a:latin typeface="Trade Gothic Next LT Pro Lt"/>
                <a:ea typeface="MS PGothic"/>
                <a:cs typeface="MS PGothic"/>
              </a:rPr>
              <a:t>is Broken - http://</a:t>
            </a:r>
            <a:r>
              <a:rPr lang="en-GB" sz="1100" kern="0" dirty="0" smtClean="0">
                <a:latin typeface="Trade Gothic Next LT Pro Lt"/>
                <a:ea typeface="MS PGothic"/>
                <a:cs typeface="MS PGothic"/>
              </a:rPr>
              <a:t>www.cl.cam.ac.uk/research/security/banking/nopin/oakland10chipbroken.pdf </a:t>
            </a:r>
            <a:endParaRPr lang="en-GB" sz="1100" kern="0" dirty="0" smtClean="0">
              <a:latin typeface="Trade Gothic Next LT Pro Lt"/>
              <a:ea typeface="MS PGothic"/>
              <a:cs typeface="MS PGothic"/>
            </a:endParaRPr>
          </a:p>
        </p:txBody>
      </p:sp>
    </p:spTree>
    <p:extLst>
      <p:ext uri="{BB962C8B-B14F-4D97-AF65-F5344CB8AC3E}">
        <p14:creationId xmlns:p14="http://schemas.microsoft.com/office/powerpoint/2010/main" val="37033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What is NFC?</a:t>
            </a:r>
            <a:endParaRPr lang="en-GB" sz="3200" spc="-150" dirty="0">
              <a:solidFill>
                <a:srgbClr val="FFFFFF"/>
              </a:solidFill>
              <a:latin typeface="Arial Black" charset="0"/>
              <a:ea typeface="Arial Black" charset="0"/>
              <a:cs typeface="Arial Black" charset="0"/>
            </a:endParaRPr>
          </a:p>
        </p:txBody>
      </p:sp>
      <p:sp>
        <p:nvSpPr>
          <p:cNvPr id="3" name="Content Placeholder 2"/>
          <p:cNvSpPr txBox="1">
            <a:spLocks/>
          </p:cNvSpPr>
          <p:nvPr/>
        </p:nvSpPr>
        <p:spPr bwMode="auto">
          <a:xfrm>
            <a:off x="469475" y="1318330"/>
            <a:ext cx="7051465" cy="3360350"/>
          </a:xfrm>
          <a:prstGeom prst="rect">
            <a:avLst/>
          </a:prstGeom>
          <a:noFill/>
          <a:ln w="9525">
            <a:noFill/>
            <a:miter lim="800000"/>
            <a:headEnd/>
            <a:tailEnd/>
          </a:ln>
        </p:spPr>
        <p:txBody>
          <a:bodyPr>
            <a:prstTxWarp prst="textNoShape">
              <a:avLst/>
            </a:prstTxWarp>
          </a:bodyPr>
          <a:lstStyle/>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Near Field Communication</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Short Range Communication</a:t>
            </a:r>
          </a:p>
          <a:p>
            <a:pPr marL="1198563" lvl="2"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Typically 0-5 cm</a:t>
            </a:r>
          </a:p>
          <a:p>
            <a:pPr marL="1198563" lvl="2"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Specialized </a:t>
            </a:r>
            <a:r>
              <a:rPr lang="en-US" sz="2000" kern="0" dirty="0">
                <a:latin typeface="Trade Gothic Next LT Pro Lt"/>
                <a:ea typeface="MS PGothic"/>
                <a:cs typeface="MS PGothic"/>
              </a:rPr>
              <a:t>antennae will test this assumption</a:t>
            </a:r>
          </a:p>
          <a:p>
            <a:pPr marL="741363" lvl="1" indent="-285750" eaLnBrk="0" hangingPunct="0">
              <a:spcBef>
                <a:spcPts val="1000"/>
              </a:spcBef>
              <a:buSzPct val="100000"/>
              <a:buFont typeface="Arial" panose="020B0604020202020204" pitchFamily="34" charset="0"/>
              <a:buChar char="•"/>
              <a:defRPr/>
            </a:pPr>
            <a:r>
              <a:rPr lang="en-US" sz="2000" kern="0" dirty="0" smtClean="0">
                <a:latin typeface="Trade Gothic Next LT Pro Lt"/>
                <a:ea typeface="MS PGothic"/>
                <a:cs typeface="MS PGothic"/>
              </a:rPr>
              <a:t>Transaction </a:t>
            </a:r>
            <a:r>
              <a:rPr lang="en-US" sz="2000" kern="0" dirty="0">
                <a:latin typeface="Trade Gothic Next LT Pro Lt"/>
                <a:ea typeface="MS PGothic"/>
                <a:cs typeface="MS PGothic"/>
              </a:rPr>
              <a:t>initiated by a “tap</a:t>
            </a:r>
            <a:r>
              <a:rPr lang="en-US" sz="2000" kern="0" dirty="0" smtClean="0">
                <a:latin typeface="Trade Gothic Next LT Pro Lt"/>
                <a:ea typeface="MS PGothic"/>
                <a:cs typeface="MS PGothic"/>
              </a:rPr>
              <a:t>”, signals intent</a:t>
            </a:r>
            <a:endParaRPr lang="en-US" sz="2000" kern="0" dirty="0">
              <a:latin typeface="Trade Gothic Next LT Pro Lt"/>
              <a:ea typeface="MS PGothic"/>
              <a:cs typeface="MS PGothic"/>
            </a:endParaRP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Used in contactless payments, transport</a:t>
            </a:r>
          </a:p>
          <a:p>
            <a:pPr marL="741363" lvl="1" indent="-285750" eaLnBrk="0" hangingPunct="0">
              <a:spcBef>
                <a:spcPts val="1000"/>
              </a:spcBef>
              <a:buSzPct val="100000"/>
              <a:buFont typeface="Arial" panose="020B0604020202020204" pitchFamily="34" charset="0"/>
              <a:buChar char="•"/>
              <a:defRPr/>
            </a:pPr>
            <a:r>
              <a:rPr lang="en-US" sz="2000" kern="0" dirty="0">
                <a:latin typeface="Trade Gothic Next LT Pro Lt"/>
                <a:ea typeface="MS PGothic"/>
                <a:cs typeface="MS PGothic"/>
              </a:rPr>
              <a:t>Was fashionable for security research circa 2012</a:t>
            </a:r>
            <a:endParaRPr lang="en-US" sz="2000" kern="0" dirty="0" smtClean="0">
              <a:latin typeface="Trade Gothic Next LT Pro Lt"/>
              <a:ea typeface="MS PGothic"/>
              <a:cs typeface="MS PGothic"/>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669" y="713323"/>
            <a:ext cx="2011061" cy="170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475" y="4281022"/>
            <a:ext cx="2897619" cy="7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2974" b="37483"/>
          <a:stretch/>
        </p:blipFill>
        <p:spPr bwMode="auto">
          <a:xfrm>
            <a:off x="4055859" y="4396553"/>
            <a:ext cx="1905000" cy="56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4908" y="3067115"/>
            <a:ext cx="2219092" cy="207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NFC Form Factors</a:t>
            </a:r>
            <a:endParaRPr lang="en-GB" sz="3200" spc="-150" dirty="0">
              <a:solidFill>
                <a:srgbClr val="FFFFFF"/>
              </a:solidFill>
              <a:latin typeface="Arial Black" charset="0"/>
              <a:ea typeface="Arial Black" charset="0"/>
              <a:cs typeface="Arial Black" charset="0"/>
            </a:endParaRPr>
          </a:p>
        </p:txBody>
      </p:sp>
      <p:pic>
        <p:nvPicPr>
          <p:cNvPr id="4" name="Picture 2" descr="http://ecx.images-amazon.com/images/I/41MMub7vTuL._SL500_AA300_.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62" t="14870" r="3044" b="18871"/>
          <a:stretch/>
        </p:blipFill>
        <p:spPr bwMode="auto">
          <a:xfrm>
            <a:off x="2545553" y="1463536"/>
            <a:ext cx="1905946" cy="13832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hidglobal.com/sites/hidglobal.com/files/crescendo-smart-card-c700-20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0941" y="61496"/>
            <a:ext cx="2448257" cy="24482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n4bb.com/wp-content/uploads/2012/12/blackberry-10-devices1-700x4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541" y="2328286"/>
            <a:ext cx="3705279" cy="25513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en/e/e1/Ukpassport-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071" y="2509753"/>
            <a:ext cx="1745452" cy="24498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static.com/images?q=tbn:ANd9GcS50n747kaEif2TMZmz5Ya0sh9BVZ7eJJluWiXwN4SaDplVrIWuRIPhyAS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5815" y="3055937"/>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7086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713672"/>
            <a:ext cx="9144000" cy="543739"/>
          </a:xfrm>
          <a:prstGeom prst="rect">
            <a:avLst/>
          </a:prstGeom>
          <a:noFill/>
          <a:ln w="9525">
            <a:noFill/>
            <a:miter lim="800000"/>
            <a:headEnd/>
            <a:tailEnd/>
          </a:ln>
        </p:spPr>
        <p:txBody>
          <a:bodyPr wrap="square">
            <a:prstTxWarp prst="textNoShape">
              <a:avLst/>
            </a:prstTxWarp>
            <a:spAutoFit/>
          </a:bodyPr>
          <a:lstStyle/>
          <a:p>
            <a:pPr algn="ctr">
              <a:lnSpc>
                <a:spcPct val="90000"/>
              </a:lnSpc>
            </a:pPr>
            <a:r>
              <a:rPr lang="en-GB" sz="3200" spc="-150" dirty="0" smtClean="0">
                <a:solidFill>
                  <a:srgbClr val="FFFFFF"/>
                </a:solidFill>
                <a:latin typeface="Arial Black" charset="0"/>
                <a:ea typeface="Arial Black" charset="0"/>
                <a:cs typeface="Arial Black" charset="0"/>
              </a:rPr>
              <a:t>NFC vs. RFID</a:t>
            </a:r>
            <a:endParaRPr lang="en-GB" sz="3200" spc="-150" dirty="0">
              <a:solidFill>
                <a:srgbClr val="FFFFFF"/>
              </a:solidFill>
              <a:latin typeface="Arial Black" charset="0"/>
              <a:ea typeface="Arial Black" charset="0"/>
              <a:cs typeface="Arial Black" charset="0"/>
            </a:endParaRPr>
          </a:p>
        </p:txBody>
      </p:sp>
      <p:sp>
        <p:nvSpPr>
          <p:cNvPr id="4" name="Oval 3"/>
          <p:cNvSpPr/>
          <p:nvPr/>
        </p:nvSpPr>
        <p:spPr bwMode="auto">
          <a:xfrm>
            <a:off x="1790700" y="1356360"/>
            <a:ext cx="3521910" cy="3562160"/>
          </a:xfrm>
          <a:prstGeom prst="ellipse">
            <a:avLst/>
          </a:prstGeom>
          <a:solidFill>
            <a:schemeClr val="accent1">
              <a:alpha val="0"/>
            </a:schemeClr>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FFFFFF"/>
              </a:solidFill>
              <a:effectLst/>
              <a:latin typeface="Trade Gothic Next LT Pro Lt" pitchFamily="-16" charset="0"/>
              <a:ea typeface="ＭＳ Ｐゴシック" pitchFamily="-16" charset="-128"/>
            </a:endParaRPr>
          </a:p>
        </p:txBody>
      </p:sp>
      <p:sp>
        <p:nvSpPr>
          <p:cNvPr id="5" name="Oval 4"/>
          <p:cNvSpPr/>
          <p:nvPr/>
        </p:nvSpPr>
        <p:spPr bwMode="auto">
          <a:xfrm>
            <a:off x="3638279" y="1395136"/>
            <a:ext cx="3521910" cy="3562160"/>
          </a:xfrm>
          <a:prstGeom prst="ellipse">
            <a:avLst/>
          </a:prstGeom>
          <a:solidFill>
            <a:schemeClr val="accent1">
              <a:alpha val="0"/>
            </a:schemeClr>
          </a:solidFill>
          <a:ln w="635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rgbClr val="FFFFFF"/>
              </a:solidFill>
              <a:effectLst/>
              <a:latin typeface="Trade Gothic Next LT Pro Lt" pitchFamily="-16" charset="0"/>
              <a:ea typeface="ＭＳ Ｐゴシック" pitchFamily="-16" charset="-128"/>
            </a:endParaRPr>
          </a:p>
        </p:txBody>
      </p:sp>
      <p:sp>
        <p:nvSpPr>
          <p:cNvPr id="6" name="TextBox 5"/>
          <p:cNvSpPr txBox="1"/>
          <p:nvPr/>
        </p:nvSpPr>
        <p:spPr>
          <a:xfrm>
            <a:off x="3966292" y="3244796"/>
            <a:ext cx="1138534" cy="954107"/>
          </a:xfrm>
          <a:prstGeom prst="rect">
            <a:avLst/>
          </a:prstGeom>
          <a:noFill/>
        </p:spPr>
        <p:txBody>
          <a:bodyPr wrap="square" rtlCol="0">
            <a:spAutoFit/>
          </a:bodyPr>
          <a:lstStyle/>
          <a:p>
            <a:r>
              <a:rPr lang="en-GB" sz="2800" dirty="0" smtClean="0"/>
              <a:t>13.56MHz</a:t>
            </a:r>
            <a:endParaRPr lang="en-US" sz="2800" dirty="0"/>
          </a:p>
        </p:txBody>
      </p:sp>
      <p:sp>
        <p:nvSpPr>
          <p:cNvPr id="7" name="TextBox 6"/>
          <p:cNvSpPr txBox="1"/>
          <p:nvPr/>
        </p:nvSpPr>
        <p:spPr>
          <a:xfrm>
            <a:off x="3859709" y="1762467"/>
            <a:ext cx="1253312" cy="1384995"/>
          </a:xfrm>
          <a:prstGeom prst="rect">
            <a:avLst/>
          </a:prstGeom>
          <a:noFill/>
        </p:spPr>
        <p:txBody>
          <a:bodyPr wrap="square" rtlCol="0">
            <a:spAutoFit/>
          </a:bodyPr>
          <a:lstStyle/>
          <a:p>
            <a:pPr algn="ctr"/>
            <a:r>
              <a:rPr lang="en-GB" sz="2800" dirty="0" smtClean="0"/>
              <a:t>Tag Read/Write</a:t>
            </a:r>
            <a:endParaRPr lang="en-US" sz="2800" dirty="0"/>
          </a:p>
        </p:txBody>
      </p:sp>
      <p:sp>
        <p:nvSpPr>
          <p:cNvPr id="8" name="TextBox 7"/>
          <p:cNvSpPr txBox="1"/>
          <p:nvPr/>
        </p:nvSpPr>
        <p:spPr>
          <a:xfrm>
            <a:off x="5727650" y="1788359"/>
            <a:ext cx="1004427" cy="954107"/>
          </a:xfrm>
          <a:prstGeom prst="rect">
            <a:avLst/>
          </a:prstGeom>
          <a:noFill/>
        </p:spPr>
        <p:txBody>
          <a:bodyPr wrap="square" rtlCol="0">
            <a:spAutoFit/>
          </a:bodyPr>
          <a:lstStyle/>
          <a:p>
            <a:r>
              <a:rPr lang="en-GB" sz="2800" dirty="0" smtClean="0"/>
              <a:t>134.2kHz</a:t>
            </a:r>
            <a:endParaRPr lang="en-US" sz="2800" dirty="0"/>
          </a:p>
        </p:txBody>
      </p:sp>
      <p:sp>
        <p:nvSpPr>
          <p:cNvPr id="9" name="TextBox 8"/>
          <p:cNvSpPr txBox="1"/>
          <p:nvPr/>
        </p:nvSpPr>
        <p:spPr>
          <a:xfrm>
            <a:off x="6229863" y="2571631"/>
            <a:ext cx="906601" cy="954107"/>
          </a:xfrm>
          <a:prstGeom prst="rect">
            <a:avLst/>
          </a:prstGeom>
          <a:noFill/>
        </p:spPr>
        <p:txBody>
          <a:bodyPr wrap="square" rtlCol="0">
            <a:spAutoFit/>
          </a:bodyPr>
          <a:lstStyle/>
          <a:p>
            <a:r>
              <a:rPr lang="en-GB" sz="2800" dirty="0" smtClean="0"/>
              <a:t>433 MHz</a:t>
            </a:r>
            <a:endParaRPr lang="en-US" sz="2800" dirty="0"/>
          </a:p>
        </p:txBody>
      </p:sp>
      <p:sp>
        <p:nvSpPr>
          <p:cNvPr id="10" name="TextBox 9"/>
          <p:cNvSpPr txBox="1"/>
          <p:nvPr/>
        </p:nvSpPr>
        <p:spPr>
          <a:xfrm>
            <a:off x="5399234" y="3048684"/>
            <a:ext cx="937928" cy="954107"/>
          </a:xfrm>
          <a:prstGeom prst="rect">
            <a:avLst/>
          </a:prstGeom>
          <a:noFill/>
        </p:spPr>
        <p:txBody>
          <a:bodyPr wrap="square" rtlCol="0">
            <a:spAutoFit/>
          </a:bodyPr>
          <a:lstStyle/>
          <a:p>
            <a:r>
              <a:rPr lang="en-GB" sz="2800" dirty="0" smtClean="0"/>
              <a:t>2.45GHz</a:t>
            </a:r>
            <a:endParaRPr lang="en-US" sz="2800" dirty="0"/>
          </a:p>
        </p:txBody>
      </p:sp>
      <p:sp>
        <p:nvSpPr>
          <p:cNvPr id="11" name="TextBox 10"/>
          <p:cNvSpPr txBox="1"/>
          <p:nvPr/>
        </p:nvSpPr>
        <p:spPr>
          <a:xfrm>
            <a:off x="2829950" y="1602658"/>
            <a:ext cx="788680" cy="523220"/>
          </a:xfrm>
          <a:prstGeom prst="rect">
            <a:avLst/>
          </a:prstGeom>
          <a:noFill/>
        </p:spPr>
        <p:txBody>
          <a:bodyPr wrap="square" rtlCol="0">
            <a:spAutoFit/>
          </a:bodyPr>
          <a:lstStyle/>
          <a:p>
            <a:r>
              <a:rPr lang="en-GB" sz="2800" dirty="0" smtClean="0"/>
              <a:t>P2P</a:t>
            </a:r>
            <a:endParaRPr lang="en-US" sz="2800" dirty="0"/>
          </a:p>
        </p:txBody>
      </p:sp>
      <p:sp>
        <p:nvSpPr>
          <p:cNvPr id="12" name="TextBox 11"/>
          <p:cNvSpPr txBox="1"/>
          <p:nvPr/>
        </p:nvSpPr>
        <p:spPr>
          <a:xfrm>
            <a:off x="1960567" y="2666266"/>
            <a:ext cx="1738766" cy="954107"/>
          </a:xfrm>
          <a:prstGeom prst="rect">
            <a:avLst/>
          </a:prstGeom>
          <a:noFill/>
        </p:spPr>
        <p:txBody>
          <a:bodyPr wrap="square" rtlCol="0">
            <a:spAutoFit/>
          </a:bodyPr>
          <a:lstStyle/>
          <a:p>
            <a:r>
              <a:rPr lang="en-GB" sz="2800" dirty="0" smtClean="0"/>
              <a:t>Card Emulation</a:t>
            </a:r>
            <a:endParaRPr lang="en-US" sz="2800" dirty="0"/>
          </a:p>
        </p:txBody>
      </p:sp>
      <p:sp>
        <p:nvSpPr>
          <p:cNvPr id="13" name="TextBox 12"/>
          <p:cNvSpPr txBox="1"/>
          <p:nvPr/>
        </p:nvSpPr>
        <p:spPr>
          <a:xfrm>
            <a:off x="2482288" y="3643628"/>
            <a:ext cx="1484004" cy="954107"/>
          </a:xfrm>
          <a:prstGeom prst="rect">
            <a:avLst/>
          </a:prstGeom>
          <a:noFill/>
        </p:spPr>
        <p:txBody>
          <a:bodyPr wrap="square" rtlCol="0">
            <a:spAutoFit/>
          </a:bodyPr>
          <a:lstStyle/>
          <a:p>
            <a:r>
              <a:rPr lang="en-GB" sz="2800" dirty="0" smtClean="0"/>
              <a:t>Global Platform</a:t>
            </a:r>
            <a:endParaRPr lang="en-US" sz="2800" dirty="0"/>
          </a:p>
        </p:txBody>
      </p:sp>
      <p:sp>
        <p:nvSpPr>
          <p:cNvPr id="14" name="TextBox 13"/>
          <p:cNvSpPr txBox="1"/>
          <p:nvPr/>
        </p:nvSpPr>
        <p:spPr>
          <a:xfrm>
            <a:off x="2213908" y="2014570"/>
            <a:ext cx="974006" cy="523220"/>
          </a:xfrm>
          <a:prstGeom prst="rect">
            <a:avLst/>
          </a:prstGeom>
          <a:noFill/>
        </p:spPr>
        <p:txBody>
          <a:bodyPr wrap="square" rtlCol="0">
            <a:spAutoFit/>
          </a:bodyPr>
          <a:lstStyle/>
          <a:p>
            <a:r>
              <a:rPr lang="en-GB" sz="2800" dirty="0" smtClean="0"/>
              <a:t>NDEF</a:t>
            </a:r>
            <a:endParaRPr lang="en-US" sz="2800" dirty="0"/>
          </a:p>
        </p:txBody>
      </p:sp>
      <p:sp>
        <p:nvSpPr>
          <p:cNvPr id="15" name="TextBox 14"/>
          <p:cNvSpPr txBox="1"/>
          <p:nvPr/>
        </p:nvSpPr>
        <p:spPr>
          <a:xfrm>
            <a:off x="5113021" y="3961089"/>
            <a:ext cx="826256" cy="954107"/>
          </a:xfrm>
          <a:prstGeom prst="rect">
            <a:avLst/>
          </a:prstGeom>
          <a:noFill/>
        </p:spPr>
        <p:txBody>
          <a:bodyPr wrap="square" rtlCol="0">
            <a:spAutoFit/>
          </a:bodyPr>
          <a:lstStyle/>
          <a:p>
            <a:r>
              <a:rPr lang="en-GB" sz="2800" dirty="0" smtClean="0"/>
              <a:t>5.8GHz</a:t>
            </a:r>
            <a:endParaRPr lang="en-US" sz="2800" dirty="0"/>
          </a:p>
        </p:txBody>
      </p:sp>
      <p:sp>
        <p:nvSpPr>
          <p:cNvPr id="16" name="TextBox 15"/>
          <p:cNvSpPr txBox="1"/>
          <p:nvPr/>
        </p:nvSpPr>
        <p:spPr>
          <a:xfrm>
            <a:off x="5045689" y="1403456"/>
            <a:ext cx="868844" cy="954107"/>
          </a:xfrm>
          <a:prstGeom prst="rect">
            <a:avLst/>
          </a:prstGeom>
          <a:noFill/>
        </p:spPr>
        <p:txBody>
          <a:bodyPr wrap="square" rtlCol="0">
            <a:spAutoFit/>
          </a:bodyPr>
          <a:lstStyle/>
          <a:p>
            <a:r>
              <a:rPr lang="en-GB" sz="2800" dirty="0" smtClean="0"/>
              <a:t>125kHz</a:t>
            </a:r>
            <a:endParaRPr lang="en-US" sz="2800" dirty="0"/>
          </a:p>
        </p:txBody>
      </p:sp>
    </p:spTree>
    <p:extLst>
      <p:ext uri="{BB962C8B-B14F-4D97-AF65-F5344CB8AC3E}">
        <p14:creationId xmlns:p14="http://schemas.microsoft.com/office/powerpoint/2010/main" val="875769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llustrated silhouette of a business woman with a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90" y="1899923"/>
            <a:ext cx="475588" cy="1117631"/>
          </a:xfrm>
          <a:prstGeom prst="rect">
            <a:avLst/>
          </a:prstGeom>
          <a:noFill/>
          <a:effectLst>
            <a:glow rad="63500">
              <a:schemeClr val="accent1">
                <a:satMod val="175000"/>
                <a:alpha val="40000"/>
              </a:schemeClr>
            </a:glow>
          </a:effectLst>
        </p:spPr>
      </p:pic>
      <p:cxnSp>
        <p:nvCxnSpPr>
          <p:cNvPr id="3" name="Straight Arrow Connector 2"/>
          <p:cNvCxnSpPr>
            <a:stCxn id="2" idx="3"/>
            <a:endCxn id="10" idx="1"/>
          </p:cNvCxnSpPr>
          <p:nvPr/>
        </p:nvCxnSpPr>
        <p:spPr bwMode="auto">
          <a:xfrm flipV="1">
            <a:off x="937078" y="2456746"/>
            <a:ext cx="1173385" cy="1993"/>
          </a:xfrm>
          <a:prstGeom prst="straightConnector1">
            <a:avLst/>
          </a:prstGeom>
          <a:solidFill>
            <a:schemeClr val="accent1"/>
          </a:solidFill>
          <a:ln w="25400" cap="flat" cmpd="sng" algn="ctr">
            <a:solidFill>
              <a:schemeClr val="bg1"/>
            </a:solidFill>
            <a:prstDash val="solid"/>
            <a:round/>
            <a:headEnd type="arrow" w="med" len="med"/>
            <a:tailEnd type="arrow"/>
          </a:ln>
          <a:effectLst/>
        </p:spPr>
      </p:cxnSp>
      <p:sp>
        <p:nvSpPr>
          <p:cNvPr id="4" name="TextBox 3"/>
          <p:cNvSpPr txBox="1"/>
          <p:nvPr/>
        </p:nvSpPr>
        <p:spPr>
          <a:xfrm>
            <a:off x="1081265" y="2108841"/>
            <a:ext cx="885009" cy="323165"/>
          </a:xfrm>
          <a:prstGeom prst="rect">
            <a:avLst/>
          </a:prstGeom>
          <a:noFill/>
        </p:spPr>
        <p:txBody>
          <a:bodyPr wrap="square" rtlCol="0">
            <a:spAutoFit/>
          </a:bodyPr>
          <a:lstStyle/>
          <a:p>
            <a:pPr algn="ctr"/>
            <a:r>
              <a:rPr lang="en-GB" dirty="0" smtClean="0"/>
              <a:t>~</a:t>
            </a:r>
            <a:r>
              <a:rPr lang="en-GB" sz="1500" dirty="0" smtClean="0"/>
              <a:t>1.5m</a:t>
            </a:r>
            <a:endParaRPr lang="en-US" sz="1500" dirty="0"/>
          </a:p>
        </p:txBody>
      </p:sp>
      <p:cxnSp>
        <p:nvCxnSpPr>
          <p:cNvPr id="5" name="Straight Arrow Connector 4"/>
          <p:cNvCxnSpPr>
            <a:stCxn id="10" idx="3"/>
            <a:endCxn id="6" idx="1"/>
          </p:cNvCxnSpPr>
          <p:nvPr/>
        </p:nvCxnSpPr>
        <p:spPr bwMode="auto">
          <a:xfrm>
            <a:off x="2691488" y="2456746"/>
            <a:ext cx="5345986" cy="1993"/>
          </a:xfrm>
          <a:prstGeom prst="straightConnector1">
            <a:avLst/>
          </a:prstGeom>
          <a:solidFill>
            <a:schemeClr val="accent1"/>
          </a:solidFill>
          <a:ln w="25400" cap="flat" cmpd="sng" algn="ctr">
            <a:solidFill>
              <a:schemeClr val="bg1"/>
            </a:solidFill>
            <a:prstDash val="solid"/>
            <a:round/>
            <a:headEnd type="arrow" w="med" len="med"/>
            <a:tailEnd type="arrow"/>
          </a:ln>
          <a:effectLst/>
        </p:spPr>
      </p:cxnSp>
      <p:pic>
        <p:nvPicPr>
          <p:cNvPr id="6" name="Picture 4" descr="Illustrated silhouette of a business woman with a transparent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7474" y="1899923"/>
            <a:ext cx="475588" cy="1117631"/>
          </a:xfrm>
          <a:prstGeom prst="rect">
            <a:avLst/>
          </a:prstGeom>
          <a:noFill/>
          <a:effectLst>
            <a:glow rad="63500">
              <a:schemeClr val="accent1">
                <a:satMod val="175000"/>
                <a:alpha val="40000"/>
              </a:schemeClr>
            </a:glow>
          </a:effectLst>
        </p:spPr>
      </p:pic>
      <p:sp>
        <p:nvSpPr>
          <p:cNvPr id="7" name="TextBox 6"/>
          <p:cNvSpPr txBox="1"/>
          <p:nvPr/>
        </p:nvSpPr>
        <p:spPr>
          <a:xfrm>
            <a:off x="8017024" y="3103247"/>
            <a:ext cx="516488" cy="323165"/>
          </a:xfrm>
          <a:prstGeom prst="rect">
            <a:avLst/>
          </a:prstGeom>
          <a:noFill/>
        </p:spPr>
        <p:txBody>
          <a:bodyPr wrap="none" rtlCol="0">
            <a:spAutoFit/>
          </a:bodyPr>
          <a:lstStyle/>
          <a:p>
            <a:r>
              <a:rPr lang="en-GB" sz="1500" dirty="0" smtClean="0"/>
              <a:t>Eve</a:t>
            </a:r>
            <a:endParaRPr lang="en-US" sz="1500" dirty="0"/>
          </a:p>
        </p:txBody>
      </p:sp>
      <p:sp>
        <p:nvSpPr>
          <p:cNvPr id="8" name="TextBox 7"/>
          <p:cNvSpPr txBox="1"/>
          <p:nvPr/>
        </p:nvSpPr>
        <p:spPr>
          <a:xfrm>
            <a:off x="4835292" y="2108839"/>
            <a:ext cx="1058377" cy="323165"/>
          </a:xfrm>
          <a:prstGeom prst="rect">
            <a:avLst/>
          </a:prstGeom>
          <a:noFill/>
        </p:spPr>
        <p:txBody>
          <a:bodyPr wrap="square" rtlCol="0">
            <a:spAutoFit/>
          </a:bodyPr>
          <a:lstStyle/>
          <a:p>
            <a:pPr algn="ctr"/>
            <a:r>
              <a:rPr lang="en-GB" sz="1500" dirty="0" smtClean="0"/>
              <a:t>~15m</a:t>
            </a:r>
            <a:endParaRPr lang="en-US" sz="1500" dirty="0"/>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0463" y="1894771"/>
            <a:ext cx="581025" cy="1123950"/>
          </a:xfrm>
          <a:prstGeom prst="rect">
            <a:avLst/>
          </a:prstGeom>
          <a:solidFill>
            <a:schemeClr val="accent1"/>
          </a:solidFill>
          <a:ln>
            <a:noFill/>
          </a:ln>
        </p:spPr>
      </p:pic>
      <p:cxnSp>
        <p:nvCxnSpPr>
          <p:cNvPr id="11" name="Straight Arrow Connector 10"/>
          <p:cNvCxnSpPr/>
          <p:nvPr/>
        </p:nvCxnSpPr>
        <p:spPr bwMode="auto">
          <a:xfrm flipV="1">
            <a:off x="963735" y="2467557"/>
            <a:ext cx="1173385" cy="1993"/>
          </a:xfrm>
          <a:prstGeom prst="straightConnector1">
            <a:avLst/>
          </a:prstGeom>
          <a:solidFill>
            <a:schemeClr val="accent1"/>
          </a:solidFill>
          <a:ln w="25400" cap="flat" cmpd="sng" algn="ctr">
            <a:solidFill>
              <a:schemeClr val="tx1"/>
            </a:solidFill>
            <a:prstDash val="solid"/>
            <a:round/>
            <a:headEnd type="arrow" w="med" len="med"/>
            <a:tailEnd type="arrow"/>
          </a:ln>
          <a:effectLst/>
        </p:spPr>
      </p:cxnSp>
      <p:cxnSp>
        <p:nvCxnSpPr>
          <p:cNvPr id="12" name="Straight Arrow Connector 11"/>
          <p:cNvCxnSpPr/>
          <p:nvPr/>
        </p:nvCxnSpPr>
        <p:spPr bwMode="auto">
          <a:xfrm>
            <a:off x="2691488" y="2456746"/>
            <a:ext cx="5345986" cy="1993"/>
          </a:xfrm>
          <a:prstGeom prst="straightConnector1">
            <a:avLst/>
          </a:prstGeom>
          <a:solidFill>
            <a:schemeClr val="accent1"/>
          </a:solidFill>
          <a:ln w="25400" cap="flat" cmpd="sng" algn="ctr">
            <a:solidFill>
              <a:schemeClr val="tx1"/>
            </a:solidFill>
            <a:prstDash val="solid"/>
            <a:round/>
            <a:headEnd type="arrow" w="med" len="med"/>
            <a:tailEnd type="arrow"/>
          </a:ln>
          <a:effectLst/>
        </p:spPr>
      </p:cxnSp>
      <p:sp>
        <p:nvSpPr>
          <p:cNvPr id="13" name="TextBox 12"/>
          <p:cNvSpPr txBox="1">
            <a:spLocks noChangeArrowheads="1"/>
          </p:cNvSpPr>
          <p:nvPr/>
        </p:nvSpPr>
        <p:spPr bwMode="auto">
          <a:xfrm>
            <a:off x="441879" y="695926"/>
            <a:ext cx="5199062" cy="543739"/>
          </a:xfrm>
          <a:prstGeom prst="rect">
            <a:avLst/>
          </a:prstGeom>
          <a:noFill/>
          <a:ln w="9525">
            <a:noFill/>
            <a:miter lim="800000"/>
            <a:headEnd/>
            <a:tailEnd/>
          </a:ln>
        </p:spPr>
        <p:txBody>
          <a:bodyPr>
            <a:prstTxWarp prst="textNoShape">
              <a:avLst/>
            </a:prstTxWarp>
            <a:spAutoFit/>
          </a:bodyPr>
          <a:lstStyle/>
          <a:p>
            <a:pPr>
              <a:lnSpc>
                <a:spcPct val="90000"/>
              </a:lnSpc>
            </a:pPr>
            <a:r>
              <a:rPr lang="en-GB" sz="3200" spc="-150" dirty="0" smtClean="0">
                <a:solidFill>
                  <a:srgbClr val="FFFFFF"/>
                </a:solidFill>
                <a:latin typeface="Arial Black" charset="0"/>
                <a:ea typeface="Arial Black" charset="0"/>
                <a:cs typeface="Arial Black" charset="0"/>
              </a:rPr>
              <a:t>Effective NFC Range</a:t>
            </a:r>
            <a:endParaRPr lang="en-GB" sz="3200" spc="-150" dirty="0">
              <a:solidFill>
                <a:srgbClr val="FFFFFF"/>
              </a:solidFill>
              <a:latin typeface="Arial Black" charset="0"/>
              <a:ea typeface="Arial Black" charset="0"/>
              <a:cs typeface="Arial Black" charset="0"/>
            </a:endParaRPr>
          </a:p>
        </p:txBody>
      </p:sp>
      <p:sp>
        <p:nvSpPr>
          <p:cNvPr id="14" name="TextBox 13"/>
          <p:cNvSpPr txBox="1"/>
          <p:nvPr/>
        </p:nvSpPr>
        <p:spPr>
          <a:xfrm>
            <a:off x="295968" y="3093723"/>
            <a:ext cx="806631" cy="323165"/>
          </a:xfrm>
          <a:prstGeom prst="rect">
            <a:avLst/>
          </a:prstGeom>
          <a:noFill/>
        </p:spPr>
        <p:txBody>
          <a:bodyPr wrap="none" rtlCol="0">
            <a:spAutoFit/>
          </a:bodyPr>
          <a:lstStyle/>
          <a:p>
            <a:r>
              <a:rPr lang="en-GB" sz="1500" dirty="0" smtClean="0"/>
              <a:t>Mallory</a:t>
            </a:r>
            <a:endParaRPr lang="en-US" sz="1500" dirty="0"/>
          </a:p>
        </p:txBody>
      </p:sp>
      <p:sp>
        <p:nvSpPr>
          <p:cNvPr id="15" name="TextBox 14"/>
          <p:cNvSpPr txBox="1"/>
          <p:nvPr/>
        </p:nvSpPr>
        <p:spPr>
          <a:xfrm>
            <a:off x="8017024" y="3103247"/>
            <a:ext cx="516488" cy="323165"/>
          </a:xfrm>
          <a:prstGeom prst="rect">
            <a:avLst/>
          </a:prstGeom>
          <a:noFill/>
        </p:spPr>
        <p:txBody>
          <a:bodyPr wrap="none" rtlCol="0">
            <a:spAutoFit/>
          </a:bodyPr>
          <a:lstStyle/>
          <a:p>
            <a:r>
              <a:rPr lang="en-GB" sz="1500" dirty="0" smtClean="0"/>
              <a:t>Eve</a:t>
            </a:r>
            <a:endParaRPr lang="en-US" sz="1500" dirty="0"/>
          </a:p>
        </p:txBody>
      </p:sp>
      <p:sp>
        <p:nvSpPr>
          <p:cNvPr id="16" name="TextBox 15"/>
          <p:cNvSpPr txBox="1"/>
          <p:nvPr/>
        </p:nvSpPr>
        <p:spPr>
          <a:xfrm>
            <a:off x="2137120" y="3161826"/>
            <a:ext cx="527709" cy="323165"/>
          </a:xfrm>
          <a:prstGeom prst="rect">
            <a:avLst/>
          </a:prstGeom>
          <a:noFill/>
        </p:spPr>
        <p:txBody>
          <a:bodyPr wrap="none" rtlCol="0">
            <a:spAutoFit/>
          </a:bodyPr>
          <a:lstStyle/>
          <a:p>
            <a:r>
              <a:rPr lang="en-GB" sz="1500" dirty="0" smtClean="0"/>
              <a:t>Bob</a:t>
            </a:r>
            <a:endParaRPr lang="en-US" sz="1500" dirty="0"/>
          </a:p>
        </p:txBody>
      </p:sp>
      <p:sp>
        <p:nvSpPr>
          <p:cNvPr id="17" name="Content Placeholder 2"/>
          <p:cNvSpPr txBox="1">
            <a:spLocks/>
          </p:cNvSpPr>
          <p:nvPr/>
        </p:nvSpPr>
        <p:spPr bwMode="auto">
          <a:xfrm>
            <a:off x="3832860" y="3416888"/>
            <a:ext cx="5311140" cy="369534"/>
          </a:xfrm>
          <a:prstGeom prst="rect">
            <a:avLst/>
          </a:prstGeom>
          <a:noFill/>
          <a:ln w="9525">
            <a:noFill/>
            <a:miter lim="800000"/>
            <a:headEnd/>
            <a:tailEnd/>
          </a:ln>
        </p:spPr>
        <p:txBody>
          <a:bodyPr>
            <a:prstTxWarp prst="textNoShape">
              <a:avLst/>
            </a:prstTxWarp>
          </a:bodyPr>
          <a:lstStyle/>
          <a:p>
            <a:pPr lvl="1" indent="0" eaLnBrk="0" hangingPunct="0">
              <a:spcBef>
                <a:spcPts val="1000"/>
              </a:spcBef>
              <a:buSzPct val="100000"/>
              <a:defRPr/>
            </a:pPr>
            <a:r>
              <a:rPr lang="en-GB" sz="2000" kern="0" dirty="0" smtClean="0">
                <a:latin typeface="Trade Gothic Next LT Pro Lt"/>
                <a:ea typeface="MS PGothic"/>
                <a:cs typeface="MS PGothic"/>
              </a:rPr>
              <a:t>Data Source: </a:t>
            </a:r>
            <a:r>
              <a:rPr lang="en-US" sz="2000" dirty="0"/>
              <a:t>Renaud </a:t>
            </a:r>
            <a:r>
              <a:rPr lang="en-US" sz="2000" dirty="0" err="1" smtClean="0"/>
              <a:t>Lifchitz</a:t>
            </a:r>
            <a:r>
              <a:rPr lang="en-US" sz="2000" dirty="0" smtClean="0"/>
              <a:t>, HES 2012 [1]</a:t>
            </a:r>
            <a:r>
              <a:rPr lang="en-GB" sz="2000" kern="0" dirty="0" smtClean="0">
                <a:latin typeface="Trade Gothic Next LT Pro Lt"/>
                <a:ea typeface="MS PGothic"/>
                <a:cs typeface="MS PGothic"/>
              </a:rPr>
              <a:t> </a:t>
            </a:r>
            <a:endParaRPr lang="en-US" sz="2000" kern="0" dirty="0" smtClean="0">
              <a:latin typeface="Trade Gothic Next LT Pro Lt"/>
              <a:ea typeface="MS PGothic"/>
              <a:cs typeface="MS PGothic"/>
            </a:endParaRPr>
          </a:p>
        </p:txBody>
      </p:sp>
    </p:spTree>
    <p:extLst>
      <p:ext uri="{BB962C8B-B14F-4D97-AF65-F5344CB8AC3E}">
        <p14:creationId xmlns:p14="http://schemas.microsoft.com/office/powerpoint/2010/main" val="2916831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29481" y="1817820"/>
            <a:ext cx="4214519" cy="1008922"/>
          </a:xfrm>
          <a:prstGeom prst="rect">
            <a:avLst/>
          </a:prstGeom>
          <a:solidFill>
            <a:schemeClr val="bg1">
              <a:alpha val="7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7" name="Title 5"/>
          <p:cNvSpPr txBox="1">
            <a:spLocks/>
          </p:cNvSpPr>
          <p:nvPr/>
        </p:nvSpPr>
        <p:spPr bwMode="auto">
          <a:xfrm>
            <a:off x="5164834" y="1959966"/>
            <a:ext cx="5086350" cy="866775"/>
          </a:xfrm>
          <a:prstGeom prst="rect">
            <a:avLst/>
          </a:prstGeom>
          <a:noFill/>
          <a:ln w="9525">
            <a:noFill/>
            <a:miter lim="800000"/>
            <a:headEnd/>
            <a:tailEnd/>
          </a:ln>
        </p:spPr>
        <p:txBody>
          <a:bodyPr anchor="ctr">
            <a:prstTxWarp prst="textNoShape">
              <a:avLst/>
            </a:prstTxWarp>
          </a:bodyPr>
          <a:lstStyle/>
          <a:p>
            <a:pPr>
              <a:defRPr/>
            </a:pPr>
            <a:r>
              <a:rPr lang="en-US" sz="3200" spc="-150" dirty="0" smtClean="0">
                <a:solidFill>
                  <a:srgbClr val="FFFFFF"/>
                </a:solidFill>
                <a:latin typeface="Arial Black"/>
                <a:cs typeface="Arial Black"/>
              </a:rPr>
              <a:t>NFC </a:t>
            </a:r>
            <a:r>
              <a:rPr lang="en-US" sz="3200" spc="-150" dirty="0" smtClean="0">
                <a:solidFill>
                  <a:srgbClr val="00A19A"/>
                </a:solidFill>
                <a:latin typeface="Arial Black"/>
                <a:cs typeface="Arial Black"/>
              </a:rPr>
              <a:t>TAGS</a:t>
            </a:r>
            <a:endParaRPr lang="en-US" sz="3200" spc="-150" dirty="0">
              <a:solidFill>
                <a:srgbClr val="00A19A"/>
              </a:solidFill>
              <a:latin typeface="Arial Black"/>
              <a:cs typeface="Arial Black"/>
            </a:endParaRPr>
          </a:p>
        </p:txBody>
      </p:sp>
    </p:spTree>
    <p:extLst>
      <p:ext uri="{BB962C8B-B14F-4D97-AF65-F5344CB8AC3E}">
        <p14:creationId xmlns:p14="http://schemas.microsoft.com/office/powerpoint/2010/main" val="759687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openxmlformats.org/package/2006/metadata/core-properties"/>
    <ds:schemaRef ds:uri="http://purl.org/dc/terms/"/>
    <ds:schemaRef ds:uri="http://schemas.microsoft.com/sharepoint/v3/fields"/>
    <ds:schemaRef ds:uri="http://schemas.microsoft.com/office/2006/metadata/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1865</TotalTime>
  <Words>2383</Words>
  <Application>Microsoft Office PowerPoint</Application>
  <PresentationFormat>On-screen Show (16:9)</PresentationFormat>
  <Paragraphs>404</Paragraphs>
  <Slides>45</Slides>
  <Notes>39</Notes>
  <HiddenSlides>0</HiddenSlides>
  <MMClips>0</MMClips>
  <ScaleCrop>false</ScaleCrop>
  <HeadingPairs>
    <vt:vector size="4" baseType="variant">
      <vt:variant>
        <vt:lpstr>Theme</vt:lpstr>
      </vt:variant>
      <vt:variant>
        <vt:i4>9</vt:i4>
      </vt:variant>
      <vt:variant>
        <vt:lpstr>Slide Titles</vt:lpstr>
      </vt:variant>
      <vt:variant>
        <vt:i4>45</vt:i4>
      </vt:variant>
    </vt:vector>
  </HeadingPairs>
  <TitlesOfParts>
    <vt:vector size="54" baseType="lpstr">
      <vt:lpstr>1_Office Theme</vt:lpstr>
      <vt:lpstr>13_Office Theme</vt:lpstr>
      <vt:lpstr>2_Office Theme</vt:lpstr>
      <vt:lpstr>3_Office Theme</vt:lpstr>
      <vt:lpstr>4_Office Theme</vt:lpstr>
      <vt:lpstr>5_Office Theme</vt:lpstr>
      <vt:lpstr>7_Office Theme</vt:lpstr>
      <vt:lpstr>12_Office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Tom Keetch</cp:lastModifiedBy>
  <cp:revision>206</cp:revision>
  <dcterms:created xsi:type="dcterms:W3CDTF">2010-04-12T23:12:02Z</dcterms:created>
  <dcterms:modified xsi:type="dcterms:W3CDTF">2014-06-25T21:47:54Z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